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65" r:id="rId4"/>
    <p:sldId id="284" r:id="rId5"/>
    <p:sldId id="266" r:id="rId6"/>
    <p:sldId id="267" r:id="rId7"/>
    <p:sldId id="262" r:id="rId8"/>
    <p:sldId id="271" r:id="rId9"/>
    <p:sldId id="268" r:id="rId10"/>
    <p:sldId id="264" r:id="rId11"/>
    <p:sldId id="285" r:id="rId12"/>
    <p:sldId id="308" r:id="rId13"/>
    <p:sldId id="269" r:id="rId14"/>
    <p:sldId id="287" r:id="rId15"/>
    <p:sldId id="273" r:id="rId16"/>
    <p:sldId id="286" r:id="rId17"/>
    <p:sldId id="290" r:id="rId18"/>
    <p:sldId id="302" r:id="rId19"/>
    <p:sldId id="295" r:id="rId20"/>
    <p:sldId id="304" r:id="rId21"/>
    <p:sldId id="297" r:id="rId22"/>
    <p:sldId id="289" r:id="rId23"/>
    <p:sldId id="298" r:id="rId24"/>
    <p:sldId id="299" r:id="rId25"/>
    <p:sldId id="300" r:id="rId26"/>
    <p:sldId id="301" r:id="rId27"/>
    <p:sldId id="306" r:id="rId28"/>
    <p:sldId id="309" r:id="rId29"/>
    <p:sldId id="293"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69020" autoAdjust="0"/>
  </p:normalViewPr>
  <p:slideViewPr>
    <p:cSldViewPr snapToGrid="0">
      <p:cViewPr varScale="1">
        <p:scale>
          <a:sx n="43" d="100"/>
          <a:sy n="43" d="100"/>
        </p:scale>
        <p:origin x="2040" y="54"/>
      </p:cViewPr>
      <p:guideLst/>
    </p:cSldViewPr>
  </p:slideViewPr>
  <p:notesTextViewPr>
    <p:cViewPr>
      <p:scale>
        <a:sx n="100" d="100"/>
        <a:sy n="100" d="100"/>
      </p:scale>
      <p:origin x="0" y="0"/>
    </p:cViewPr>
  </p:notesTextViewPr>
  <p:notesViewPr>
    <p:cSldViewPr snapToGrid="0" showGuides="1">
      <p:cViewPr varScale="1">
        <p:scale>
          <a:sx n="49" d="100"/>
          <a:sy n="49" d="100"/>
        </p:scale>
        <p:origin x="291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0E3E6-2AFA-49EF-9070-31B66ACD689E}" type="datetimeFigureOut">
              <a:rPr lang="fr-FR" smtClean="0"/>
              <a:t>19/10/2020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676F5-EF81-4E88-849B-BBFC93DD362B}" type="slidenum">
              <a:rPr lang="fr-FR" smtClean="0"/>
              <a:t>‹N°›</a:t>
            </a:fld>
            <a:endParaRPr lang="fr-FR"/>
          </a:p>
        </p:txBody>
      </p:sp>
    </p:spTree>
    <p:extLst>
      <p:ext uri="{BB962C8B-B14F-4D97-AF65-F5344CB8AC3E}">
        <p14:creationId xmlns:p14="http://schemas.microsoft.com/office/powerpoint/2010/main" val="76666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L’histoire que je souhaite vous raconter se déroule en ce dur printemps de 1944. Elle a lieu en Europe et plus précisément au sud de l'Angleterre. Elle concerne un officier supérieur du nom de Dwight David </a:t>
            </a:r>
            <a:r>
              <a:rPr lang="fr-FR" b="1" i="0" dirty="0">
                <a:solidFill>
                  <a:srgbClr val="5F6368"/>
                </a:solidFill>
                <a:effectLst/>
                <a:latin typeface="arial" panose="020B0604020202020204" pitchFamily="34" charset="0"/>
              </a:rPr>
              <a:t>Eisenhower</a:t>
            </a:r>
            <a:r>
              <a:rPr lang="fr-FR" b="0" i="0" dirty="0">
                <a:solidFill>
                  <a:srgbClr val="4D5156"/>
                </a:solidFill>
                <a:effectLst/>
                <a:latin typeface="arial" panose="020B0604020202020204" pitchFamily="34" charset="0"/>
              </a:rPr>
              <a:t>, que nous appellerons de son surnom Ike.</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Ike a reçu une mission claire : vaincre complètement et jusqu’au dernier soldat le Reich Allemand d’Hitler. </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Nous sommes en plein 2</a:t>
            </a:r>
            <a:r>
              <a:rPr lang="fr-FR" b="0" i="0" baseline="30000" dirty="0">
                <a:solidFill>
                  <a:srgbClr val="4D5156"/>
                </a:solidFill>
                <a:effectLst/>
                <a:latin typeface="arial" panose="020B0604020202020204" pitchFamily="34" charset="0"/>
              </a:rPr>
              <a:t>ème</a:t>
            </a:r>
            <a:r>
              <a:rPr lang="fr-FR" b="0" i="0" dirty="0">
                <a:solidFill>
                  <a:srgbClr val="4D5156"/>
                </a:solidFill>
                <a:effectLst/>
                <a:latin typeface="arial" panose="020B0604020202020204" pitchFamily="34" charset="0"/>
              </a:rPr>
              <a:t> guerre Mondiale et Ike est sur le point de réaliser une prouesse militaire qui changera le cour de l’histoire.</a:t>
            </a:r>
          </a:p>
          <a:p>
            <a:endParaRPr lang="fr-FR" b="0" i="0" dirty="0">
              <a:solidFill>
                <a:srgbClr val="4D5156"/>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2</a:t>
            </a:fld>
            <a:endParaRPr lang="fr-FR"/>
          </a:p>
        </p:txBody>
      </p:sp>
    </p:spTree>
    <p:extLst>
      <p:ext uri="{BB962C8B-B14F-4D97-AF65-F5344CB8AC3E}">
        <p14:creationId xmlns:p14="http://schemas.microsoft.com/office/powerpoint/2010/main" val="2946633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D5156"/>
                </a:solidFill>
                <a:effectLst/>
                <a:latin typeface="arial" panose="020B0604020202020204" pitchFamily="34" charset="0"/>
              </a:rPr>
              <a:t>La FUSAG a été créé de toute pièce par les alliés et a eu comme commandant le Général Patton. </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Vols de reconnaissance</a:t>
            </a:r>
          </a:p>
          <a:p>
            <a:r>
              <a:rPr lang="fr-FR" b="0" i="0" dirty="0">
                <a:solidFill>
                  <a:srgbClr val="4D5156"/>
                </a:solidFill>
                <a:effectLst/>
                <a:latin typeface="arial" panose="020B0604020202020204" pitchFamily="34" charset="0"/>
              </a:rPr>
              <a:t>Radios</a:t>
            </a:r>
          </a:p>
          <a:p>
            <a:r>
              <a:rPr lang="fr-FR" b="0" i="0" dirty="0">
                <a:solidFill>
                  <a:srgbClr val="4D5156"/>
                </a:solidFill>
                <a:effectLst/>
                <a:latin typeface="arial" panose="020B0604020202020204" pitchFamily="34" charset="0"/>
              </a:rPr>
              <a:t>Des agents dormants ont été retournés et des agents internes (section F), mis sciemment au courant ont été mis ensuite dans les mains des allemands. </a:t>
            </a: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11</a:t>
            </a:fld>
            <a:endParaRPr lang="fr-FR"/>
          </a:p>
        </p:txBody>
      </p:sp>
    </p:spTree>
    <p:extLst>
      <p:ext uri="{BB962C8B-B14F-4D97-AF65-F5344CB8AC3E}">
        <p14:creationId xmlns:p14="http://schemas.microsoft.com/office/powerpoint/2010/main" val="198898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D5156"/>
                </a:solidFill>
                <a:effectLst/>
                <a:latin typeface="arial" panose="020B0604020202020204" pitchFamily="34" charset="0"/>
              </a:rPr>
              <a:t>La FUSAG a été créé de toute pièce par les alliés et a eu comme commandant le Général Patton.</a:t>
            </a: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12</a:t>
            </a:fld>
            <a:endParaRPr lang="fr-FR"/>
          </a:p>
        </p:txBody>
      </p:sp>
    </p:spTree>
    <p:extLst>
      <p:ext uri="{BB962C8B-B14F-4D97-AF65-F5344CB8AC3E}">
        <p14:creationId xmlns:p14="http://schemas.microsoft.com/office/powerpoint/2010/main" val="46877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D5156"/>
                </a:solidFill>
                <a:effectLst/>
                <a:latin typeface="arial" panose="020B0604020202020204" pitchFamily="34" charset="0"/>
              </a:rPr>
              <a:t>Arrive ainsi, le 6 juin 1944 et une armée de X est observés des cotes françaises.  Les Allemands ont cru qu’il s’agissait d’un débarquement leurre. </a:t>
            </a:r>
          </a:p>
          <a:p>
            <a:r>
              <a:rPr lang="fr-FR" b="0" i="0" dirty="0">
                <a:solidFill>
                  <a:srgbClr val="4D5156"/>
                </a:solidFill>
                <a:effectLst/>
                <a:latin typeface="arial" panose="020B0604020202020204" pitchFamily="34" charset="0"/>
              </a:rPr>
              <a:t>Il est nécessaire de mesurer la taille du subterfuge, nous ne parlons pas ici de quelques unités, mais d’une véritable armada et une chaine logistique constituée de </a:t>
            </a:r>
            <a:r>
              <a:rPr lang="fr-FR" b="0" i="0" dirty="0" err="1">
                <a:solidFill>
                  <a:srgbClr val="4D5156"/>
                </a:solidFill>
                <a:effectLst/>
                <a:latin typeface="arial" panose="020B0604020202020204" pitchFamily="34" charset="0"/>
              </a:rPr>
              <a:t>pipline</a:t>
            </a:r>
            <a:r>
              <a:rPr lang="fr-FR" b="0" i="0" dirty="0">
                <a:solidFill>
                  <a:srgbClr val="4D5156"/>
                </a:solidFill>
                <a:effectLst/>
                <a:latin typeface="arial" panose="020B0604020202020204" pitchFamily="34" charset="0"/>
              </a:rPr>
              <a:t>, de ports flottant, d’ailleurs la plus grande jamais vue. </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Jodel (proche d'Hitler) a contredit les ordres de Von Rundstedt consistant à ramener les Divisions vers la Normandie.</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Churchill « Une suite de surprises » </a:t>
            </a:r>
          </a:p>
          <a:p>
            <a:endParaRPr lang="fr-FR" b="0" i="0" dirty="0">
              <a:solidFill>
                <a:srgbClr val="4D5156"/>
              </a:solidFill>
              <a:effectLst/>
              <a:latin typeface="arial" panose="020B0604020202020204" pitchFamily="34" charset="0"/>
            </a:endParaRP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Les panzers sont restés bloqués au Nord Pas de Calais jusqu’en Août 1944. Paris était sur le point d’être libérée et la Guerre déjà perdue.</a:t>
            </a: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13</a:t>
            </a:fld>
            <a:endParaRPr lang="fr-FR"/>
          </a:p>
        </p:txBody>
      </p:sp>
    </p:spTree>
    <p:extLst>
      <p:ext uri="{BB962C8B-B14F-4D97-AF65-F5344CB8AC3E}">
        <p14:creationId xmlns:p14="http://schemas.microsoft.com/office/powerpoint/2010/main" val="5117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D5156"/>
                </a:solidFill>
                <a:effectLst/>
                <a:latin typeface="arial" panose="020B0604020202020204" pitchFamily="34" charset="0"/>
              </a:rPr>
              <a:t>Cette histoire que j’ai tenu à vous raconter pour inaugurer ce cours sur la prise de décision est riche en enseignements : </a:t>
            </a:r>
          </a:p>
          <a:p>
            <a:pPr marL="228600" indent="-228600">
              <a:buFont typeface="+mj-lt"/>
              <a:buAutoNum type="arabicPeriod"/>
            </a:pPr>
            <a:r>
              <a:rPr lang="fr-FR" b="0" i="0" dirty="0">
                <a:solidFill>
                  <a:srgbClr val="4D5156"/>
                </a:solidFill>
                <a:effectLst/>
                <a:latin typeface="arial" panose="020B0604020202020204" pitchFamily="34" charset="0"/>
              </a:rPr>
              <a:t>Le décideur décide en fonction des données. La spontanéité, l’aventure et les petites folies sont nécessaires pour rendre la vie agréable, mais un décideur qui a entre ses mains les enjeux d’un collectif ne décide jamais à la légère et doit toujours être attentif à son contexte. </a:t>
            </a:r>
          </a:p>
          <a:p>
            <a:pPr marL="228600" indent="-228600">
              <a:buFont typeface="+mj-lt"/>
              <a:buAutoNum type="arabicPeriod"/>
            </a:pPr>
            <a:endParaRPr lang="fr-FR" b="0" i="0" dirty="0">
              <a:solidFill>
                <a:srgbClr val="4D5156"/>
              </a:solidFill>
              <a:effectLst/>
              <a:latin typeface="arial" panose="020B0604020202020204" pitchFamily="34" charset="0"/>
            </a:endParaRPr>
          </a:p>
          <a:p>
            <a:pPr marL="228600" indent="-228600">
              <a:buFont typeface="+mj-lt"/>
              <a:buAutoNum type="arabicPeriod"/>
            </a:pPr>
            <a:r>
              <a:rPr lang="fr-FR" b="0" i="0" dirty="0">
                <a:solidFill>
                  <a:srgbClr val="4D5156"/>
                </a:solidFill>
                <a:effectLst/>
                <a:latin typeface="arial" panose="020B0604020202020204" pitchFamily="34" charset="0"/>
              </a:rPr>
              <a:t>Il est important de ne pas juger très sévèrement les compétences des nazis (des allemands après tout-humour). Ce qu’il y a, c’est que pour le même problème a souvent plusieurs points d’observation (Ike vs Rommel) et qui évoluent continuellement. Garder cela à l’esprit l’image du cours inaugurale de la vision hélicoïdale des problèmes (hélice).</a:t>
            </a:r>
          </a:p>
          <a:p>
            <a:pPr marL="228600" indent="-228600">
              <a:buFont typeface="+mj-lt"/>
              <a:buAutoNum type="arabicPeriod"/>
            </a:pPr>
            <a:endParaRPr lang="fr-FR" b="0" i="0" dirty="0">
              <a:solidFill>
                <a:srgbClr val="4D5156"/>
              </a:solidFill>
              <a:effectLst/>
              <a:latin typeface="arial" panose="020B0604020202020204" pitchFamily="34" charset="0"/>
            </a:endParaRPr>
          </a:p>
          <a:p>
            <a:pPr marL="228600" indent="-228600">
              <a:buFont typeface="+mj-lt"/>
              <a:buAutoNum type="arabicPeriod"/>
            </a:pPr>
            <a:r>
              <a:rPr lang="fr-FR" b="0" i="0" dirty="0">
                <a:solidFill>
                  <a:srgbClr val="4D5156"/>
                </a:solidFill>
                <a:effectLst/>
                <a:latin typeface="arial" panose="020B0604020202020204" pitchFamily="34" charset="0"/>
              </a:rPr>
              <a:t>Aussi, sachez que même avec les données les plus fiables (selon vous), vous pouvez avoir tort et d’autre raison, c’est ce qui est arrivé au nazi ici. Utiliser les données pour décider est capital (sinon, je ne serai pas là à vous présenter ce module !), mais soyez humble avec le résultats de vos calculs et attentifs aux avis divergents. </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Enfin, soyez indulgents avec ceux qui perdent, car dans la vie des fois on gagne et des fois on perd, mais il faut faire attention à ne pas perdre trop souvent. </a:t>
            </a: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14</a:t>
            </a:fld>
            <a:endParaRPr lang="fr-FR"/>
          </a:p>
        </p:txBody>
      </p:sp>
    </p:spTree>
    <p:extLst>
      <p:ext uri="{BB962C8B-B14F-4D97-AF65-F5344CB8AC3E}">
        <p14:creationId xmlns:p14="http://schemas.microsoft.com/office/powerpoint/2010/main" val="1488612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D5156"/>
                </a:solidFill>
                <a:effectLst/>
                <a:latin typeface="arial" panose="020B0604020202020204" pitchFamily="34" charset="0"/>
              </a:rPr>
              <a:t>Je serai assisté dans ce cours par mon collègue et ami Tarik </a:t>
            </a:r>
            <a:r>
              <a:rPr lang="fr-FR" b="0" i="0" dirty="0" err="1">
                <a:solidFill>
                  <a:srgbClr val="4D5156"/>
                </a:solidFill>
                <a:effectLst/>
                <a:latin typeface="arial" panose="020B0604020202020204" pitchFamily="34" charset="0"/>
              </a:rPr>
              <a:t>Janati</a:t>
            </a:r>
            <a:r>
              <a:rPr lang="fr-FR" b="0" i="0" dirty="0">
                <a:solidFill>
                  <a:srgbClr val="4D5156"/>
                </a:solidFill>
                <a:effectLst/>
                <a:latin typeface="arial" panose="020B0604020202020204" pitchFamily="34" charset="0"/>
              </a:rPr>
              <a:t>, Ingénieur statisticien, spécialiste dans les traitement de données. </a:t>
            </a: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15</a:t>
            </a:fld>
            <a:endParaRPr lang="fr-FR"/>
          </a:p>
        </p:txBody>
      </p:sp>
    </p:spTree>
    <p:extLst>
      <p:ext uri="{BB962C8B-B14F-4D97-AF65-F5344CB8AC3E}">
        <p14:creationId xmlns:p14="http://schemas.microsoft.com/office/powerpoint/2010/main" val="427925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4D5156"/>
                </a:solidFill>
                <a:effectLst/>
                <a:latin typeface="arial" panose="020B0604020202020204" pitchFamily="34" charset="0"/>
              </a:rPr>
              <a:t>Pour vaincre le Reich allemand, une grande étape s’impose devant Ike, celle de réaliser le débarquement en France des troupes alliés. Ceci est aujourd’hui rendu possible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4D5156"/>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Supériorité aérienne des alliés dans le ciel européen est désormais incontestable : Goering a faillit dans sa mission envers Hitler et ses avions ne font plus le poids face a ceux des alliés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4D5156"/>
                </a:solidFill>
                <a:effectLst/>
                <a:latin typeface="arial" panose="020B0604020202020204" pitchFamily="34" charset="0"/>
              </a:rPr>
              <a:t>Le Reich a perdu la bataille de l’Atlantique et désormais l'Angleterre peut devenir le « porte avion » de projection des forces sur le Vieux continent.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sud de l’Europe est en train d’être repris et l’Italie vacille.  </a:t>
            </a:r>
            <a:r>
              <a:rPr lang="fr-FR" dirty="0" err="1"/>
              <a:t>Benit</a:t>
            </a:r>
            <a:r>
              <a:rPr lang="fr-FR" dirty="0"/>
              <a:t> Mussolini a du mal à </a:t>
            </a:r>
            <a:r>
              <a:rPr lang="fr-FR" dirty="0" err="1"/>
              <a:t>proteger</a:t>
            </a:r>
            <a:r>
              <a:rPr lang="fr-FR" dirty="0"/>
              <a:t> son pouvoir et est confronté à une guerre civile.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sz="1600" b="1" i="0" dirty="0">
                <a:solidFill>
                  <a:srgbClr val="4D5156"/>
                </a:solidFill>
                <a:effectLst/>
                <a:latin typeface="arial" panose="020B0604020202020204" pitchFamily="34" charset="0"/>
              </a:rPr>
              <a:t>=&gt; Il est donc temps d’agir et prendre les allemands à revers </a:t>
            </a: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3</a:t>
            </a:fld>
            <a:endParaRPr lang="fr-FR"/>
          </a:p>
        </p:txBody>
      </p:sp>
    </p:spTree>
    <p:extLst>
      <p:ext uri="{BB962C8B-B14F-4D97-AF65-F5344CB8AC3E}">
        <p14:creationId xmlns:p14="http://schemas.microsoft.com/office/powerpoint/2010/main" val="77775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Néanmoins, le décideur Ike évolue également dans un contexte très complexe  :</a:t>
            </a:r>
          </a:p>
          <a:p>
            <a:pPr marL="171450" indent="-171450">
              <a:buFont typeface="Arial" panose="020B0604020202020204" pitchFamily="34" charset="0"/>
              <a:buChar char="•"/>
            </a:pPr>
            <a:r>
              <a:rPr lang="fr-FR" b="0" i="0" dirty="0">
                <a:solidFill>
                  <a:srgbClr val="4D5156"/>
                </a:solidFill>
                <a:effectLst/>
                <a:latin typeface="arial" panose="020B0604020202020204" pitchFamily="34" charset="0"/>
              </a:rPr>
              <a:t>Contexte diplomatique très complexe : les intérêts divergent entre Russes et polonais qui se disputent le même territoire, au sein de l’Empire Britannique qui a des pressions décolonisatrice, entre la France libre et les Etats-Unis, etc. Ceci conduit à des divergences fortes et fragilise l’alliance.</a:t>
            </a:r>
          </a:p>
          <a:p>
            <a:pPr marL="171450" indent="-171450">
              <a:buFont typeface="Arial" panose="020B0604020202020204" pitchFamily="34" charset="0"/>
              <a:buChar char="•"/>
            </a:pPr>
            <a:r>
              <a:rPr lang="fr-FR" b="0" i="0" dirty="0">
                <a:solidFill>
                  <a:srgbClr val="4D5156"/>
                </a:solidFill>
                <a:effectLst/>
                <a:latin typeface="arial" panose="020B0604020202020204" pitchFamily="34" charset="0"/>
              </a:rPr>
              <a:t>L’EGO : des personnalités très fortes sont impliquées et l’Ego complique l’obtention de consensus et conduit à la gestion de querelles</a:t>
            </a:r>
          </a:p>
          <a:p>
            <a:pPr marL="171450" indent="-171450">
              <a:buFont typeface="Arial" panose="020B0604020202020204" pitchFamily="34" charset="0"/>
              <a:buChar char="•"/>
            </a:pPr>
            <a:r>
              <a:rPr lang="fr-FR" b="0" i="0" dirty="0">
                <a:solidFill>
                  <a:srgbClr val="4D5156"/>
                </a:solidFill>
                <a:effectLst/>
                <a:latin typeface="arial" panose="020B0604020202020204" pitchFamily="34" charset="0"/>
              </a:rPr>
              <a:t>La puissance allemande est toujours valide, à la fois par le nombre de ses divisions présente sur le théâtre d’opération mais par sa production militaire ( 10 fois </a:t>
            </a:r>
          </a:p>
          <a:p>
            <a:pPr marL="171450" indent="-171450">
              <a:buFont typeface="Arial" panose="020B0604020202020204" pitchFamily="34" charset="0"/>
              <a:buChar char="•"/>
            </a:pPr>
            <a:r>
              <a:rPr lang="fr-FR" b="0" i="0" dirty="0">
                <a:solidFill>
                  <a:srgbClr val="4D5156"/>
                </a:solidFill>
                <a:effectLst/>
                <a:latin typeface="arial" panose="020B0604020202020204" pitchFamily="34" charset="0"/>
              </a:rPr>
              <a:t>La force de la nature, il est nécessaire de vaincre l’éloignement, d’anticiper le relief </a:t>
            </a:r>
            <a:r>
              <a:rPr lang="fr-FR" b="0" i="0" dirty="0" err="1">
                <a:solidFill>
                  <a:srgbClr val="4D5156"/>
                </a:solidFill>
                <a:effectLst/>
                <a:latin typeface="arial" panose="020B0604020202020204" pitchFamily="34" charset="0"/>
              </a:rPr>
              <a:t>cotier</a:t>
            </a:r>
            <a:r>
              <a:rPr lang="fr-FR" b="0" i="0" dirty="0">
                <a:solidFill>
                  <a:srgbClr val="4D5156"/>
                </a:solidFill>
                <a:effectLst/>
                <a:latin typeface="arial" panose="020B0604020202020204" pitchFamily="34" charset="0"/>
              </a:rPr>
              <a:t>, et anticiper sur la météo le jour du débarquement</a:t>
            </a:r>
          </a:p>
          <a:p>
            <a:pPr marL="171450" indent="-171450">
              <a:buFont typeface="Arial" panose="020B0604020202020204" pitchFamily="34" charset="0"/>
              <a:buChar char="•"/>
            </a:pPr>
            <a:r>
              <a:rPr lang="fr-FR" b="0" i="0" dirty="0">
                <a:solidFill>
                  <a:srgbClr val="4D5156"/>
                </a:solidFill>
                <a:effectLst/>
                <a:latin typeface="arial" panose="020B0604020202020204" pitchFamily="34" charset="0"/>
              </a:rPr>
              <a:t>Enfin, la contrainte du temps :</a:t>
            </a:r>
          </a:p>
          <a:p>
            <a:pPr marL="628650" lvl="1" indent="-171450">
              <a:buFont typeface="Arial" panose="020B0604020202020204" pitchFamily="34" charset="0"/>
              <a:buChar char="•"/>
            </a:pPr>
            <a:r>
              <a:rPr lang="fr-FR" b="0" i="0" dirty="0">
                <a:solidFill>
                  <a:srgbClr val="4D5156"/>
                </a:solidFill>
                <a:effectLst/>
                <a:latin typeface="arial" panose="020B0604020202020204" pitchFamily="34" charset="0"/>
              </a:rPr>
              <a:t>Les armes secrètes : V1 et V2, avion à réaction, nouveaux sous marin, chasseur à réaction (perte de la supériorité)</a:t>
            </a:r>
          </a:p>
          <a:p>
            <a:pPr marL="628650" lvl="1" indent="-171450">
              <a:buFont typeface="Arial" panose="020B0604020202020204" pitchFamily="34" charset="0"/>
              <a:buChar char="•"/>
            </a:pPr>
            <a:r>
              <a:rPr lang="fr-FR" b="0" i="0" dirty="0">
                <a:solidFill>
                  <a:srgbClr val="4D5156"/>
                </a:solidFill>
                <a:effectLst/>
                <a:latin typeface="arial" panose="020B0604020202020204" pitchFamily="34" charset="0"/>
              </a:rPr>
              <a:t> il est nécessaire d’attaquer au printemps pour éviter, au maximum les combats en hiver.</a:t>
            </a:r>
          </a:p>
          <a:p>
            <a:pPr marL="628650" lvl="1" indent="-171450">
              <a:buFont typeface="Arial" panose="020B0604020202020204" pitchFamily="34" charset="0"/>
              <a:buChar char="•"/>
            </a:pPr>
            <a:endParaRPr lang="fr-FR" b="0" i="0" dirty="0">
              <a:solidFill>
                <a:srgbClr val="4D5156"/>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4</a:t>
            </a:fld>
            <a:endParaRPr lang="fr-FR"/>
          </a:p>
        </p:txBody>
      </p:sp>
    </p:spTree>
    <p:extLst>
      <p:ext uri="{BB962C8B-B14F-4D97-AF65-F5344CB8AC3E}">
        <p14:creationId xmlns:p14="http://schemas.microsoft.com/office/powerpoint/2010/main" val="412268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D5156"/>
                </a:solidFill>
                <a:effectLst/>
                <a:latin typeface="arial" panose="020B0604020202020204" pitchFamily="34" charset="0"/>
              </a:rPr>
              <a:t>Aussi, Ike a devant lui un adversaire de taille, un des plus grands maréchaux du Reich et plus généralement un des plus grands stratèges militaires de l’Histoire : Erwin Rommel, dit le renard du désert. </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Rommel s’est fait connaitre pour la campagne d’invasion de la France, ou il fut déterminant dans la victoire allemande. Rommel avait mené sa division à bride abattue sur plusieurs centaines de kilomètres vers l'ouest malgré les tentatives désespérées de son propre état-major pour le faire freiner et au mépris de toutes les règles les plus élémentaires de la guerre. Malgré les risques, Rommel a remporté une victoire déterminante. </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Aussi, il dirige le corps expéditionnaire allemand d'Afrique du Nord, l'</a:t>
            </a:r>
            <a:r>
              <a:rPr lang="fr-FR" b="0" i="0" dirty="0" err="1">
                <a:solidFill>
                  <a:srgbClr val="4D5156"/>
                </a:solidFill>
                <a:effectLst/>
                <a:latin typeface="arial" panose="020B0604020202020204" pitchFamily="34" charset="0"/>
              </a:rPr>
              <a:t>Afrikakorps</a:t>
            </a:r>
            <a:r>
              <a:rPr lang="fr-FR" b="0" i="0" dirty="0">
                <a:solidFill>
                  <a:srgbClr val="4D5156"/>
                </a:solidFill>
                <a:effectLst/>
                <a:latin typeface="arial" panose="020B0604020202020204" pitchFamily="34" charset="0"/>
              </a:rPr>
              <a:t>. C'est là qu'il acquiert le surnom de « Renard du Désert », attribué aussi bien par ses compatriotes que ses adversaires,</a:t>
            </a:r>
          </a:p>
          <a:p>
            <a:endParaRPr lang="fr-FR" b="0" i="0" dirty="0">
              <a:solidFill>
                <a:srgbClr val="4D5156"/>
              </a:solidFill>
              <a:effectLst/>
              <a:latin typeface="arial" panose="020B0604020202020204" pitchFamily="34" charset="0"/>
            </a:endParaRPr>
          </a:p>
          <a:p>
            <a:r>
              <a:rPr lang="fr-FR" dirty="0">
                <a:latin typeface="Trajan Pro" panose="02020502050506020301" pitchFamily="18" charset="0"/>
              </a:rPr>
              <a:t>Commandant du groupe d’armée B chargé de la défense des côtes de la Manche et du mur.</a:t>
            </a:r>
            <a:endParaRPr lang="fr-FR" b="0" i="0" dirty="0">
              <a:solidFill>
                <a:srgbClr val="4D5156"/>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5</a:t>
            </a:fld>
            <a:endParaRPr lang="fr-FR"/>
          </a:p>
        </p:txBody>
      </p:sp>
    </p:spTree>
    <p:extLst>
      <p:ext uri="{BB962C8B-B14F-4D97-AF65-F5344CB8AC3E}">
        <p14:creationId xmlns:p14="http://schemas.microsoft.com/office/powerpoint/2010/main" val="393675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D5156"/>
                </a:solidFill>
                <a:effectLst/>
                <a:latin typeface="arial" panose="020B0604020202020204" pitchFamily="34" charset="0"/>
              </a:rPr>
              <a:t>Concernant ce mur, le Reich a construit en 2 ans, une barrière défensive le long des côtes de l’Europe (environ 4000 km) et s’étendu de la Norvège, au sud de la France.  Ce mur est un véritable contrainte pour Ike, les plages sont à découvert, fournies en obstacles et des cannons pullulent le long des côtes. Le mur de l’Atlantique est jugé infranchissable (comme au passage la ligne Maginot avant lui et la mur de Bar-Lev (Kippour 1973) après lui.</a:t>
            </a: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6</a:t>
            </a:fld>
            <a:endParaRPr lang="fr-FR"/>
          </a:p>
        </p:txBody>
      </p:sp>
    </p:spTree>
    <p:extLst>
      <p:ext uri="{BB962C8B-B14F-4D97-AF65-F5344CB8AC3E}">
        <p14:creationId xmlns:p14="http://schemas.microsoft.com/office/powerpoint/2010/main" val="199745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Ike devant cette situation possède de précieuses information, notamment </a:t>
            </a:r>
          </a:p>
          <a:p>
            <a:r>
              <a:rPr lang="fr-FR" b="0" i="0" dirty="0">
                <a:solidFill>
                  <a:srgbClr val="4D5156"/>
                </a:solidFill>
                <a:effectLst/>
                <a:latin typeface="arial" panose="020B0604020202020204" pitchFamily="34" charset="0"/>
              </a:rPr>
              <a:t>Opérations </a:t>
            </a:r>
            <a:r>
              <a:rPr lang="fr-FR" b="0" i="0" dirty="0" err="1">
                <a:solidFill>
                  <a:srgbClr val="4D5156"/>
                </a:solidFill>
                <a:effectLst/>
                <a:latin typeface="arial" panose="020B0604020202020204" pitchFamily="34" charset="0"/>
              </a:rPr>
              <a:t>Jubilee</a:t>
            </a:r>
            <a:r>
              <a:rPr lang="fr-FR" b="0" i="0" dirty="0">
                <a:solidFill>
                  <a:srgbClr val="4D5156"/>
                </a:solidFill>
                <a:effectLst/>
                <a:latin typeface="arial" panose="020B0604020202020204" pitchFamily="34" charset="0"/>
              </a:rPr>
              <a:t>, un débarquement tenté en 1942 et qui n’a pas marché. </a:t>
            </a:r>
          </a:p>
          <a:p>
            <a:endParaRPr lang="fr-FR" b="0" i="0" dirty="0">
              <a:solidFill>
                <a:srgbClr val="4D5156"/>
              </a:solidFill>
              <a:effectLst/>
              <a:latin typeface="arial" panose="020B0604020202020204" pitchFamily="34" charset="0"/>
            </a:endParaRPr>
          </a:p>
          <a:p>
            <a:r>
              <a:rPr lang="fr-FR" dirty="0"/>
              <a:t>Au fonds de cette défaite, nous avons des éclairages qui sont déterminantes pour la prochaine bataille :</a:t>
            </a:r>
          </a:p>
          <a:p>
            <a:r>
              <a:rPr lang="fr-FR" b="0" i="0" dirty="0">
                <a:solidFill>
                  <a:srgbClr val="4D5156"/>
                </a:solidFill>
                <a:effectLst/>
                <a:latin typeface="arial" panose="020B0604020202020204" pitchFamily="34" charset="0"/>
              </a:rPr>
              <a:t>Ne doit pas savoir l’endroit du débarquement</a:t>
            </a:r>
          </a:p>
          <a:p>
            <a:r>
              <a:rPr lang="fr-FR" b="0" i="0" dirty="0">
                <a:solidFill>
                  <a:srgbClr val="4D5156"/>
                </a:solidFill>
                <a:effectLst/>
                <a:latin typeface="arial" panose="020B0604020202020204" pitchFamily="34" charset="0"/>
              </a:rPr>
              <a:t>On ne cache pas une armée de cette taille avec les radars</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La meilleure stratégie n’est pas la surprise, mais la tromperie.</a:t>
            </a: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7</a:t>
            </a:fld>
            <a:endParaRPr lang="fr-FR"/>
          </a:p>
        </p:txBody>
      </p:sp>
    </p:spTree>
    <p:extLst>
      <p:ext uri="{BB962C8B-B14F-4D97-AF65-F5344CB8AC3E}">
        <p14:creationId xmlns:p14="http://schemas.microsoft.com/office/powerpoint/2010/main" val="318855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D5156"/>
                </a:solidFill>
                <a:effectLst/>
                <a:latin typeface="arial" panose="020B0604020202020204" pitchFamily="34" charset="0"/>
              </a:rPr>
              <a:t>Il s’agit de créer et multiplier les scénarios pour pousser l’adversaire à l’inaction. Créer tellement de scénarios que pour toute action potentielle dans un scénario peut nuire au déroulé des autres scénarios. </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Il ne s’agit pas de laisser l’adversaire dans cette confusion, mais de lui faire croire à une sortie possible, de lui tendre une main vers une voie de sortie de son action en poussant un peu plus un scénario.</a:t>
            </a:r>
          </a:p>
          <a:p>
            <a:endParaRPr lang="fr-FR" b="0" i="0" dirty="0">
              <a:solidFill>
                <a:srgbClr val="4D5156"/>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8</a:t>
            </a:fld>
            <a:endParaRPr lang="fr-FR"/>
          </a:p>
        </p:txBody>
      </p:sp>
    </p:spTree>
    <p:extLst>
      <p:ext uri="{BB962C8B-B14F-4D97-AF65-F5344CB8AC3E}">
        <p14:creationId xmlns:p14="http://schemas.microsoft.com/office/powerpoint/2010/main" val="128409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4D5156"/>
                </a:solidFill>
                <a:effectLst/>
                <a:latin typeface="arial" panose="020B0604020202020204" pitchFamily="34" charset="0"/>
              </a:rPr>
              <a:t>Il s’agissait de faire croire aux Allemands, que les alliés ne comptent pas réaliser un débarquement, mais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4D5156"/>
                </a:solidFill>
                <a:effectLst/>
                <a:latin typeface="arial" panose="020B0604020202020204" pitchFamily="34" charset="0"/>
              </a:rPr>
              <a:t>…leur faire croire tellement fort, que le jour ou le premier débarquement arrive en Normandie, Hitler ne puisse pas mobiliser ses troupes d’élites stationnées au Nord pas de Calais Normandie de peur de dégarnir le point d’entrée vers son territoire. Faut qu’il ait le courage de prendre ce risque. Le pari des alliés est que Hitler ne pouvait pas faire cela instantanément, et qu’ils gagnerait ainsi du temps pour consolider leur débarquement en Normandie.</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Pourquoi le Reich était prêt à croire au débarquement au Nord Pas de Calais ?</a:t>
            </a:r>
          </a:p>
          <a:p>
            <a:endParaRPr lang="fr-FR" b="0" i="0" dirty="0">
              <a:solidFill>
                <a:srgbClr val="4D5156"/>
              </a:solidFill>
              <a:effectLst/>
              <a:latin typeface="arial" panose="020B0604020202020204" pitchFamily="34" charset="0"/>
            </a:endParaRPr>
          </a:p>
          <a:p>
            <a:pPr marL="171450" indent="-171450">
              <a:buFontTx/>
              <a:buChar char="-"/>
            </a:pPr>
            <a:r>
              <a:rPr lang="fr-FR" b="0" i="0" dirty="0">
                <a:solidFill>
                  <a:srgbClr val="4D5156"/>
                </a:solidFill>
                <a:effectLst/>
                <a:latin typeface="arial" panose="020B0604020202020204" pitchFamily="34" charset="0"/>
              </a:rPr>
              <a:t>Plus courte distance, uniquement 30 km sépare les deux cotes : (bon pour les navires et pour le rayon d’action des chasseurs)</a:t>
            </a:r>
          </a:p>
          <a:p>
            <a:pPr marL="171450" indent="-171450">
              <a:buFontTx/>
              <a:buChar char="-"/>
            </a:pPr>
            <a:r>
              <a:rPr lang="fr-FR" b="0" i="0" dirty="0">
                <a:solidFill>
                  <a:srgbClr val="4D5156"/>
                </a:solidFill>
                <a:effectLst/>
                <a:latin typeface="arial" panose="020B0604020202020204" pitchFamily="34" charset="0"/>
              </a:rPr>
              <a:t>Plus proche du cœur du Reich</a:t>
            </a:r>
          </a:p>
          <a:p>
            <a:pPr marL="171450" indent="-171450">
              <a:buFontTx/>
              <a:buChar char="-"/>
            </a:pPr>
            <a:r>
              <a:rPr lang="fr-FR" b="0" i="0" dirty="0">
                <a:solidFill>
                  <a:srgbClr val="4D5156"/>
                </a:solidFill>
                <a:effectLst/>
                <a:latin typeface="arial" panose="020B0604020202020204" pitchFamily="34" charset="0"/>
              </a:rPr>
              <a:t>Plages de débarquement et des ports nécessaires au ravitaillement</a:t>
            </a:r>
          </a:p>
          <a:p>
            <a:pPr marL="171450" indent="-171450">
              <a:buFontTx/>
              <a:buChar char="-"/>
            </a:pPr>
            <a:r>
              <a:rPr lang="fr-FR" b="0" i="0" dirty="0">
                <a:solidFill>
                  <a:srgbClr val="4D5156"/>
                </a:solidFill>
                <a:effectLst/>
                <a:latin typeface="arial" panose="020B0604020202020204" pitchFamily="34" charset="0"/>
              </a:rPr>
              <a:t>Historiquement tous les débarquement ont été réalisés durant les guerres Anglo françaises ont eu lieu là (Azincourt et Crécy) </a:t>
            </a:r>
          </a:p>
          <a:p>
            <a:pPr marL="171450" indent="-171450">
              <a:buFontTx/>
              <a:buChar char="-"/>
            </a:pPr>
            <a:r>
              <a:rPr lang="fr-FR" b="0" i="0" dirty="0">
                <a:solidFill>
                  <a:srgbClr val="4D5156"/>
                </a:solidFill>
                <a:effectLst/>
                <a:latin typeface="arial" panose="020B0604020202020204" pitchFamily="34" charset="0"/>
              </a:rPr>
              <a:t>Même les allemands avait choisit le Nord Pas de Calais pour les plans d’invasion du Royaume Uni en 1940</a:t>
            </a:r>
          </a:p>
          <a:p>
            <a:pPr marL="0" indent="0">
              <a:buFontTx/>
              <a:buNone/>
            </a:pPr>
            <a:r>
              <a:rPr lang="fr-FR" b="0" i="0" dirty="0">
                <a:solidFill>
                  <a:srgbClr val="4D5156"/>
                </a:solidFill>
                <a:effectLst/>
                <a:latin typeface="arial" panose="020B0604020202020204" pitchFamily="34" charset="0"/>
              </a:rPr>
              <a:t>(seul Rommel avait la conviction intime que cela se passera en Normandie)</a:t>
            </a:r>
          </a:p>
          <a:p>
            <a:pPr marL="171450" indent="-171450">
              <a:buFontTx/>
              <a:buChar char="-"/>
            </a:pPr>
            <a:endParaRPr lang="fr-FR" b="0" i="0" dirty="0">
              <a:solidFill>
                <a:srgbClr val="4D5156"/>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9</a:t>
            </a:fld>
            <a:endParaRPr lang="fr-FR"/>
          </a:p>
        </p:txBody>
      </p:sp>
    </p:spTree>
    <p:extLst>
      <p:ext uri="{BB962C8B-B14F-4D97-AF65-F5344CB8AC3E}">
        <p14:creationId xmlns:p14="http://schemas.microsoft.com/office/powerpoint/2010/main" val="1688796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D5156"/>
                </a:solidFill>
                <a:effectLst/>
                <a:latin typeface="arial" panose="020B0604020202020204" pitchFamily="34" charset="0"/>
              </a:rPr>
              <a:t>Il s’agit de répandre des mensonges subtiles et très petits, des bribes d’information par l’ensemble des sources d’information des renseignements.  L’obtention de ces informations va être très difficile (en // il y a tout un brouillard mis en place par d’autres informations très disponibles et qui ouvrent tous les scénarios). Les informations pour le Nord Pas de Calais, elles sont difficiles à obtenir. </a:t>
            </a:r>
          </a:p>
          <a:p>
            <a:endParaRPr lang="fr-FR" b="0" i="0" dirty="0">
              <a:solidFill>
                <a:srgbClr val="4D5156"/>
              </a:solidFill>
              <a:effectLst/>
              <a:latin typeface="arial" panose="020B0604020202020204" pitchFamily="34" charset="0"/>
            </a:endParaRPr>
          </a:p>
          <a:p>
            <a:r>
              <a:rPr lang="fr-FR" b="0" i="0" dirty="0">
                <a:solidFill>
                  <a:srgbClr val="4D5156"/>
                </a:solidFill>
                <a:effectLst/>
                <a:latin typeface="arial" panose="020B0604020202020204" pitchFamily="34" charset="0"/>
              </a:rPr>
              <a:t>Ces informations, regardées ensemble conduiraient les Allemands à penser que FUSAG est le symbole de la puissance même des alliés.</a:t>
            </a:r>
          </a:p>
        </p:txBody>
      </p:sp>
      <p:sp>
        <p:nvSpPr>
          <p:cNvPr id="4" name="Espace réservé du numéro de diapositive 3"/>
          <p:cNvSpPr>
            <a:spLocks noGrp="1"/>
          </p:cNvSpPr>
          <p:nvPr>
            <p:ph type="sldNum" sz="quarter" idx="5"/>
          </p:nvPr>
        </p:nvSpPr>
        <p:spPr/>
        <p:txBody>
          <a:bodyPr/>
          <a:lstStyle/>
          <a:p>
            <a:fld id="{567676F5-EF81-4E88-849B-BBFC93DD362B}" type="slidenum">
              <a:rPr lang="fr-FR" smtClean="0"/>
              <a:t>10</a:t>
            </a:fld>
            <a:endParaRPr lang="fr-FR"/>
          </a:p>
        </p:txBody>
      </p:sp>
    </p:spTree>
    <p:extLst>
      <p:ext uri="{BB962C8B-B14F-4D97-AF65-F5344CB8AC3E}">
        <p14:creationId xmlns:p14="http://schemas.microsoft.com/office/powerpoint/2010/main" val="254547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620255-8722-4DE2-81F3-31CCFC97B90E}"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FB779-2011-4F8C-9D46-8CFCAFA788A3}" type="slidenum">
              <a:rPr lang="en-US" smtClean="0"/>
              <a:t>‹N°›</a:t>
            </a:fld>
            <a:endParaRPr lang="en-US"/>
          </a:p>
        </p:txBody>
      </p:sp>
    </p:spTree>
    <p:extLst>
      <p:ext uri="{BB962C8B-B14F-4D97-AF65-F5344CB8AC3E}">
        <p14:creationId xmlns:p14="http://schemas.microsoft.com/office/powerpoint/2010/main" val="15303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0378"/>
            <a:ext cx="10515600" cy="888488"/>
          </a:xfrm>
        </p:spPr>
        <p:txBody>
          <a:bodyPr anchor="b"/>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620255-8722-4DE2-81F3-31CCFC97B90E}"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FB779-2011-4F8C-9D46-8CFCAFA788A3}" type="slidenum">
              <a:rPr lang="en-US" smtClean="0"/>
              <a:t>‹N°›</a:t>
            </a:fld>
            <a:endParaRPr lang="en-US"/>
          </a:p>
        </p:txBody>
      </p:sp>
      <p:cxnSp>
        <p:nvCxnSpPr>
          <p:cNvPr id="8" name="Straight Connector 3">
            <a:extLst>
              <a:ext uri="{FF2B5EF4-FFF2-40B4-BE49-F238E27FC236}">
                <a16:creationId xmlns:a16="http://schemas.microsoft.com/office/drawing/2014/main" id="{388B3EA3-12E4-4E22-85C1-F7B9DA06488C}"/>
              </a:ext>
            </a:extLst>
          </p:cNvPr>
          <p:cNvCxnSpPr/>
          <p:nvPr userDrawn="1"/>
        </p:nvCxnSpPr>
        <p:spPr>
          <a:xfrm flipV="1">
            <a:off x="634701" y="1269402"/>
            <a:ext cx="10908254"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36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FF6F228-1C2E-427B-819F-86894988E7B6}"/>
              </a:ext>
            </a:extLst>
          </p:cNvPr>
          <p:cNvSpPr>
            <a:spLocks noGrp="1"/>
          </p:cNvSpPr>
          <p:nvPr>
            <p:ph type="dt" sz="half" idx="10"/>
          </p:nvPr>
        </p:nvSpPr>
        <p:spPr/>
        <p:txBody>
          <a:bodyPr/>
          <a:lstStyle/>
          <a:p>
            <a:fld id="{44620255-8722-4DE2-81F3-31CCFC97B90E}" type="datetimeFigureOut">
              <a:rPr lang="en-US" smtClean="0"/>
              <a:t>10/19/2020</a:t>
            </a:fld>
            <a:endParaRPr lang="en-US"/>
          </a:p>
        </p:txBody>
      </p:sp>
      <p:sp>
        <p:nvSpPr>
          <p:cNvPr id="4" name="Espace réservé du pied de page 3">
            <a:extLst>
              <a:ext uri="{FF2B5EF4-FFF2-40B4-BE49-F238E27FC236}">
                <a16:creationId xmlns:a16="http://schemas.microsoft.com/office/drawing/2014/main" id="{D79A5C03-6B24-43CD-A759-DFCCB6C7EF18}"/>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60291B29-A158-4E09-A525-67A40FF6D81B}"/>
              </a:ext>
            </a:extLst>
          </p:cNvPr>
          <p:cNvSpPr>
            <a:spLocks noGrp="1"/>
          </p:cNvSpPr>
          <p:nvPr>
            <p:ph type="sldNum" sz="quarter" idx="12"/>
          </p:nvPr>
        </p:nvSpPr>
        <p:spPr/>
        <p:txBody>
          <a:bodyPr/>
          <a:lstStyle/>
          <a:p>
            <a:fld id="{422FB779-2011-4F8C-9D46-8CFCAFA788A3}" type="slidenum">
              <a:rPr lang="en-US" smtClean="0"/>
              <a:t>‹N°›</a:t>
            </a:fld>
            <a:endParaRPr lang="en-US"/>
          </a:p>
        </p:txBody>
      </p:sp>
    </p:spTree>
    <p:extLst>
      <p:ext uri="{BB962C8B-B14F-4D97-AF65-F5344CB8AC3E}">
        <p14:creationId xmlns:p14="http://schemas.microsoft.com/office/powerpoint/2010/main" val="4260828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50378"/>
            <a:ext cx="10515600" cy="90427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20255-8722-4DE2-81F3-31CCFC97B90E}" type="datetimeFigureOut">
              <a:rPr lang="en-US" smtClean="0"/>
              <a:t>10/19/2020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FB779-2011-4F8C-9D46-8CFCAFA788A3}" type="slidenum">
              <a:rPr lang="en-US" smtClean="0"/>
              <a:t>‹N°›</a:t>
            </a:fld>
            <a:endParaRPr lang="en-US"/>
          </a:p>
        </p:txBody>
      </p:sp>
    </p:spTree>
    <p:extLst>
      <p:ext uri="{BB962C8B-B14F-4D97-AF65-F5344CB8AC3E}">
        <p14:creationId xmlns:p14="http://schemas.microsoft.com/office/powerpoint/2010/main" val="2449980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Trajan Pro" panose="02020502050506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jan Pro" panose="02020502050506020301"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rek.JANATI@um6p.ma" TargetMode="External"/><Relationship Id="rId2" Type="http://schemas.openxmlformats.org/officeDocument/2006/relationships/hyperlink" Target="mailto:Ahmed.damghi@um6p.ma"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5.jpeg"/><Relationship Id="rId4" Type="http://schemas.openxmlformats.org/officeDocument/2006/relationships/image" Target="../media/image22.pn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hyperlink" Target="mailto:Tarek.JANATI@um6p.ma" TargetMode="External"/><Relationship Id="rId2" Type="http://schemas.openxmlformats.org/officeDocument/2006/relationships/hyperlink" Target="mailto:Ahmed.damghi@um6p.m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25769"/>
            <a:ext cx="9144000" cy="1217524"/>
          </a:xfrm>
        </p:spPr>
        <p:txBody>
          <a:bodyPr>
            <a:normAutofit/>
          </a:bodyPr>
          <a:lstStyle/>
          <a:p>
            <a:pPr algn="ctr"/>
            <a:r>
              <a:rPr lang="fr-FR" sz="5400" dirty="0">
                <a:solidFill>
                  <a:srgbClr val="002060"/>
                </a:solidFill>
                <a:effectLst/>
                <a:latin typeface="Trajan Pro" panose="02020502050506020301" pitchFamily="18" charset="0"/>
                <a:ea typeface="Calibri" panose="020F0502020204030204" pitchFamily="34" charset="0"/>
                <a:cs typeface="Times New Roman" panose="02020603050405020304" pitchFamily="18" charset="0"/>
              </a:rPr>
              <a:t>Leçon inaugurale</a:t>
            </a:r>
            <a:endParaRPr lang="fr-FR"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p:txBody>
          <a:bodyPr>
            <a:normAutofit fontScale="77500" lnSpcReduction="20000"/>
          </a:bodyPr>
          <a:lstStyle/>
          <a:p>
            <a:r>
              <a:rPr lang="sv-SE" dirty="0">
                <a:latin typeface="Baskerville Old Face" panose="02020602080505020303" pitchFamily="18" charset="0"/>
              </a:rPr>
              <a:t>Professeur M. Ahmed DAMGHI</a:t>
            </a:r>
          </a:p>
          <a:p>
            <a:r>
              <a:rPr lang="sv-SE" dirty="0">
                <a:latin typeface="Baskerville Old Face" panose="02020602080505020303" pitchFamily="18" charset="0"/>
                <a:hlinkClick r:id="rId2"/>
              </a:rPr>
              <a:t>Ahmed.damghi@um6p.ma</a:t>
            </a:r>
            <a:endParaRPr lang="sv-SE" dirty="0">
              <a:latin typeface="Baskerville Old Face" panose="02020602080505020303" pitchFamily="18" charset="0"/>
            </a:endParaRPr>
          </a:p>
          <a:p>
            <a:endParaRPr lang="sv-SE" dirty="0">
              <a:latin typeface="Baskerville Old Face" panose="02020602080505020303" pitchFamily="18" charset="0"/>
            </a:endParaRPr>
          </a:p>
          <a:p>
            <a:pPr algn="r"/>
            <a:r>
              <a:rPr lang="en-US" sz="2600" dirty="0">
                <a:latin typeface="Baskerville Old Face" panose="02020602080505020303" pitchFamily="18" charset="0"/>
              </a:rPr>
              <a:t>Teaching assistant M. Tarek JANATI</a:t>
            </a:r>
          </a:p>
          <a:p>
            <a:pPr algn="r"/>
            <a:r>
              <a:rPr lang="en-US" sz="2600" dirty="0">
                <a:latin typeface="Baskerville Old Face" panose="02020602080505020303" pitchFamily="18" charset="0"/>
                <a:hlinkClick r:id="rId3"/>
              </a:rPr>
              <a:t>Tarek.JANATI@um6p.ma</a:t>
            </a:r>
            <a:endParaRPr lang="en-US" sz="2600" dirty="0">
              <a:latin typeface="Baskerville Old Face" panose="02020602080505020303" pitchFamily="18" charset="0"/>
            </a:endParaRPr>
          </a:p>
          <a:p>
            <a:pPr algn="r"/>
            <a:endParaRPr lang="sv-SE" sz="2000" dirty="0">
              <a:latin typeface="Baskerville Old Face" panose="02020602080505020303" pitchFamily="18" charset="0"/>
            </a:endParaRPr>
          </a:p>
        </p:txBody>
      </p:sp>
      <p:pic>
        <p:nvPicPr>
          <p:cNvPr id="2050" name="Picture 2" descr="Les débarquements oubliés de la Seconde Guerre mondiale - Edition du soir  Ouest France - 05/06/2019">
            <a:extLst>
              <a:ext uri="{FF2B5EF4-FFF2-40B4-BE49-F238E27FC236}">
                <a16:creationId xmlns:a16="http://schemas.microsoft.com/office/drawing/2014/main" id="{D803B718-A4ED-47AD-A7E1-7462F54A45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372" y="5802313"/>
            <a:ext cx="1571255" cy="105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2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710E1-F937-4D26-AD5F-1E52E1654EBA}"/>
              </a:ext>
            </a:extLst>
          </p:cNvPr>
          <p:cNvSpPr/>
          <p:nvPr/>
        </p:nvSpPr>
        <p:spPr>
          <a:xfrm>
            <a:off x="0" y="288260"/>
            <a:ext cx="12192000" cy="9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rajan Pro" panose="02020502050506020301" pitchFamily="18" charset="0"/>
              </a:rPr>
              <a:t>Sources des renseignements</a:t>
            </a:r>
          </a:p>
        </p:txBody>
      </p:sp>
      <p:sp>
        <p:nvSpPr>
          <p:cNvPr id="22" name="Rectangle 21">
            <a:extLst>
              <a:ext uri="{FF2B5EF4-FFF2-40B4-BE49-F238E27FC236}">
                <a16:creationId xmlns:a16="http://schemas.microsoft.com/office/drawing/2014/main" id="{F91A8022-6FC1-4C43-AFF7-D5F77D6E8240}"/>
              </a:ext>
            </a:extLst>
          </p:cNvPr>
          <p:cNvSpPr/>
          <p:nvPr/>
        </p:nvSpPr>
        <p:spPr>
          <a:xfrm>
            <a:off x="8448000" y="1784476"/>
            <a:ext cx="3744000" cy="27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Trajan Pro" panose="02020502050506020301" pitchFamily="18" charset="0"/>
              </a:rPr>
              <a:t>Espionnage</a:t>
            </a:r>
          </a:p>
          <a:p>
            <a:pPr algn="ctr"/>
            <a:endParaRPr lang="fr-FR" sz="1600" dirty="0">
              <a:solidFill>
                <a:schemeClr val="tx1"/>
              </a:solidFill>
              <a:latin typeface="Trajan Pro" panose="02020502050506020301" pitchFamily="18" charset="0"/>
            </a:endParaRP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Fausses confidences</a:t>
            </a: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Utilisation d’agents doubles retournés</a:t>
            </a: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Empoisonner les sources d’informations découvertes</a:t>
            </a: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Livrer des agents aux allemands (réseau prospère)</a:t>
            </a:r>
          </a:p>
        </p:txBody>
      </p:sp>
      <p:sp>
        <p:nvSpPr>
          <p:cNvPr id="23" name="Rectangle 22">
            <a:extLst>
              <a:ext uri="{FF2B5EF4-FFF2-40B4-BE49-F238E27FC236}">
                <a16:creationId xmlns:a16="http://schemas.microsoft.com/office/drawing/2014/main" id="{021D15C1-18AC-4B34-9E2F-1D9ACE9BD535}"/>
              </a:ext>
            </a:extLst>
          </p:cNvPr>
          <p:cNvSpPr/>
          <p:nvPr/>
        </p:nvSpPr>
        <p:spPr>
          <a:xfrm>
            <a:off x="4217650" y="1784476"/>
            <a:ext cx="3744000" cy="27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Trajan Pro" panose="02020502050506020301" pitchFamily="18" charset="0"/>
              </a:rPr>
              <a:t>Vols de reconnaissance</a:t>
            </a:r>
          </a:p>
          <a:p>
            <a:pPr algn="ctr"/>
            <a:endParaRPr lang="fr-FR" sz="1600" dirty="0">
              <a:solidFill>
                <a:schemeClr val="tx1"/>
              </a:solidFill>
              <a:latin typeface="Trajan Pro" panose="02020502050506020301" pitchFamily="18" charset="0"/>
            </a:endParaRP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Armée de Patton (FUSAC)</a:t>
            </a: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Faux mouvement de troupes</a:t>
            </a: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Faux vols de reconnaissance au Nord Pas de Calais</a:t>
            </a:r>
          </a:p>
        </p:txBody>
      </p:sp>
      <p:sp>
        <p:nvSpPr>
          <p:cNvPr id="25" name="Rectangle 24">
            <a:extLst>
              <a:ext uri="{FF2B5EF4-FFF2-40B4-BE49-F238E27FC236}">
                <a16:creationId xmlns:a16="http://schemas.microsoft.com/office/drawing/2014/main" id="{8E2AE37E-CCF0-4942-9EBF-EF1A5C066980}"/>
              </a:ext>
            </a:extLst>
          </p:cNvPr>
          <p:cNvSpPr/>
          <p:nvPr/>
        </p:nvSpPr>
        <p:spPr>
          <a:xfrm>
            <a:off x="0" y="1784476"/>
            <a:ext cx="3744000" cy="27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Trajan Pro" panose="02020502050506020301" pitchFamily="18" charset="0"/>
              </a:rPr>
              <a:t>Interceptions radios</a:t>
            </a:r>
          </a:p>
          <a:p>
            <a:pPr algn="ctr"/>
            <a:endParaRPr lang="fr-FR" sz="2000" b="1" dirty="0">
              <a:solidFill>
                <a:schemeClr val="tx1"/>
              </a:solidFill>
              <a:latin typeface="Trajan Pro" panose="02020502050506020301" pitchFamily="18" charset="0"/>
            </a:endParaRPr>
          </a:p>
          <a:p>
            <a:pPr algn="ctr"/>
            <a:endParaRPr lang="fr-FR" sz="1600" dirty="0">
              <a:solidFill>
                <a:schemeClr val="tx1"/>
              </a:solidFill>
              <a:latin typeface="Trajan Pro" panose="02020502050506020301" pitchFamily="18" charset="0"/>
            </a:endParaRP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Messages radios</a:t>
            </a: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Conversations entre unités</a:t>
            </a: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Commande de munition</a:t>
            </a: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Lettres aux parents</a:t>
            </a:r>
          </a:p>
          <a:p>
            <a:pPr marL="285750" indent="-285750">
              <a:buFont typeface="Arial" panose="020B0604020202020204" pitchFamily="34" charset="0"/>
              <a:buChar char="•"/>
            </a:pPr>
            <a:r>
              <a:rPr lang="fr-FR" sz="1600" dirty="0">
                <a:solidFill>
                  <a:schemeClr val="tx1"/>
                </a:solidFill>
                <a:latin typeface="Trajan Pro" panose="02020502050506020301" pitchFamily="18" charset="0"/>
              </a:rPr>
              <a:t>Intendance, etc.</a:t>
            </a:r>
          </a:p>
        </p:txBody>
      </p:sp>
      <p:sp>
        <p:nvSpPr>
          <p:cNvPr id="27" name="Rectangle 26">
            <a:extLst>
              <a:ext uri="{FF2B5EF4-FFF2-40B4-BE49-F238E27FC236}">
                <a16:creationId xmlns:a16="http://schemas.microsoft.com/office/drawing/2014/main" id="{DDA8A1B5-A4C5-4D6D-99B4-EFF871CBF7A1}"/>
              </a:ext>
            </a:extLst>
          </p:cNvPr>
          <p:cNvSpPr/>
          <p:nvPr/>
        </p:nvSpPr>
        <p:spPr>
          <a:xfrm>
            <a:off x="1219200" y="5750590"/>
            <a:ext cx="9753600" cy="8191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2"/>
                </a:solidFill>
              </a:rPr>
              <a:t>Découverte faite par les Allemands : FUSAG est le symbole de la puissance même des alliés</a:t>
            </a:r>
          </a:p>
        </p:txBody>
      </p:sp>
      <p:cxnSp>
        <p:nvCxnSpPr>
          <p:cNvPr id="31" name="Connecteur : en angle 30">
            <a:extLst>
              <a:ext uri="{FF2B5EF4-FFF2-40B4-BE49-F238E27FC236}">
                <a16:creationId xmlns:a16="http://schemas.microsoft.com/office/drawing/2014/main" id="{D1DC612C-F137-46B0-855E-EEFB615399B0}"/>
              </a:ext>
            </a:extLst>
          </p:cNvPr>
          <p:cNvCxnSpPr>
            <a:stCxn id="25" idx="2"/>
            <a:endCxn id="27" idx="0"/>
          </p:cNvCxnSpPr>
          <p:nvPr/>
        </p:nvCxnSpPr>
        <p:spPr>
          <a:xfrm rot="16200000" flipH="1">
            <a:off x="3368943" y="3023533"/>
            <a:ext cx="1230114" cy="42240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 en angle 34">
            <a:extLst>
              <a:ext uri="{FF2B5EF4-FFF2-40B4-BE49-F238E27FC236}">
                <a16:creationId xmlns:a16="http://schemas.microsoft.com/office/drawing/2014/main" id="{15DC2EEA-23B1-4A21-9112-55787D43694D}"/>
              </a:ext>
            </a:extLst>
          </p:cNvPr>
          <p:cNvCxnSpPr>
            <a:cxnSpLocks/>
            <a:stCxn id="23" idx="2"/>
            <a:endCxn id="27" idx="0"/>
          </p:cNvCxnSpPr>
          <p:nvPr/>
        </p:nvCxnSpPr>
        <p:spPr>
          <a:xfrm rot="16200000" flipH="1">
            <a:off x="5477768" y="5132358"/>
            <a:ext cx="1230114" cy="635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 en angle 37">
            <a:extLst>
              <a:ext uri="{FF2B5EF4-FFF2-40B4-BE49-F238E27FC236}">
                <a16:creationId xmlns:a16="http://schemas.microsoft.com/office/drawing/2014/main" id="{522B4198-1B0C-49AF-8ED1-1362D6D87570}"/>
              </a:ext>
            </a:extLst>
          </p:cNvPr>
          <p:cNvCxnSpPr>
            <a:cxnSpLocks/>
            <a:stCxn id="22" idx="2"/>
            <a:endCxn id="27" idx="0"/>
          </p:cNvCxnSpPr>
          <p:nvPr/>
        </p:nvCxnSpPr>
        <p:spPr>
          <a:xfrm rot="5400000">
            <a:off x="7592943" y="3023533"/>
            <a:ext cx="1230114" cy="422400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ACC284D-9D84-4474-8BDF-70A99C077293}"/>
              </a:ext>
            </a:extLst>
          </p:cNvPr>
          <p:cNvSpPr/>
          <p:nvPr/>
        </p:nvSpPr>
        <p:spPr>
          <a:xfrm>
            <a:off x="1417975" y="4651375"/>
            <a:ext cx="908050" cy="278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Bribes</a:t>
            </a:r>
          </a:p>
        </p:txBody>
      </p:sp>
      <p:sp>
        <p:nvSpPr>
          <p:cNvPr id="43" name="Rectangle 42">
            <a:extLst>
              <a:ext uri="{FF2B5EF4-FFF2-40B4-BE49-F238E27FC236}">
                <a16:creationId xmlns:a16="http://schemas.microsoft.com/office/drawing/2014/main" id="{D7FE8E74-D16E-4D88-929E-D002D09C18D5}"/>
              </a:ext>
            </a:extLst>
          </p:cNvPr>
          <p:cNvSpPr/>
          <p:nvPr/>
        </p:nvSpPr>
        <p:spPr>
          <a:xfrm>
            <a:off x="5635625" y="4651375"/>
            <a:ext cx="908050" cy="278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Bribes</a:t>
            </a:r>
          </a:p>
        </p:txBody>
      </p:sp>
      <p:sp>
        <p:nvSpPr>
          <p:cNvPr id="44" name="Rectangle 43">
            <a:extLst>
              <a:ext uri="{FF2B5EF4-FFF2-40B4-BE49-F238E27FC236}">
                <a16:creationId xmlns:a16="http://schemas.microsoft.com/office/drawing/2014/main" id="{72F93759-A439-4716-82E7-6F233846228A}"/>
              </a:ext>
            </a:extLst>
          </p:cNvPr>
          <p:cNvSpPr/>
          <p:nvPr/>
        </p:nvSpPr>
        <p:spPr>
          <a:xfrm>
            <a:off x="9853275" y="4651375"/>
            <a:ext cx="908050" cy="278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Bribes</a:t>
            </a:r>
          </a:p>
        </p:txBody>
      </p:sp>
    </p:spTree>
    <p:extLst>
      <p:ext uri="{BB962C8B-B14F-4D97-AF65-F5344CB8AC3E}">
        <p14:creationId xmlns:p14="http://schemas.microsoft.com/office/powerpoint/2010/main" val="331963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4" name="Picture 14" descr="Patton (1885 - 1945) - Impétueux plus que de raison - Herodote.net">
            <a:extLst>
              <a:ext uri="{FF2B5EF4-FFF2-40B4-BE49-F238E27FC236}">
                <a16:creationId xmlns:a16="http://schemas.microsoft.com/office/drawing/2014/main" id="{3ED20C0E-E937-4D3C-8195-CA4CECEAEB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453" y="3027344"/>
            <a:ext cx="1655094" cy="2410331"/>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Premier groupe d'armées des États-Unis — Wikipédia">
            <a:extLst>
              <a:ext uri="{FF2B5EF4-FFF2-40B4-BE49-F238E27FC236}">
                <a16:creationId xmlns:a16="http://schemas.microsoft.com/office/drawing/2014/main" id="{815D4C80-3B3E-4EC7-B902-4E1FE68EA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778" y="5397296"/>
            <a:ext cx="1496444" cy="1424875"/>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Operation Fortitude - Wikipedia">
            <a:extLst>
              <a:ext uri="{FF2B5EF4-FFF2-40B4-BE49-F238E27FC236}">
                <a16:creationId xmlns:a16="http://schemas.microsoft.com/office/drawing/2014/main" id="{BC34F17B-E444-46FB-9393-D2A09A497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98" y="3524931"/>
            <a:ext cx="3733158" cy="2647149"/>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OPERATION FORTITUDE - Sur cette photo,... - La Curiosité Est Un Vilain  Défaut | فيسبوك">
            <a:extLst>
              <a:ext uri="{FF2B5EF4-FFF2-40B4-BE49-F238E27FC236}">
                <a16:creationId xmlns:a16="http://schemas.microsoft.com/office/drawing/2014/main" id="{6BFD5988-EF45-4324-9615-9FD362C7B4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1348"/>
          <a:stretch/>
        </p:blipFill>
        <p:spPr bwMode="auto">
          <a:xfrm>
            <a:off x="8301806" y="3524931"/>
            <a:ext cx="3890193" cy="253726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8C63F380-A78F-44D1-96C9-612A40A6013D}"/>
              </a:ext>
            </a:extLst>
          </p:cNvPr>
          <p:cNvSpPr txBox="1"/>
          <p:nvPr/>
        </p:nvSpPr>
        <p:spPr>
          <a:xfrm>
            <a:off x="329783" y="508788"/>
            <a:ext cx="11632367"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800" b="1">
                <a:latin typeface="Trajan Pro" panose="02020502050506020301"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 First United States Army Group  FUSAG</a:t>
            </a:r>
            <a:endParaRPr lang="fr-FR" dirty="0">
              <a:solidFill>
                <a:schemeClr val="tx1"/>
              </a:solidFill>
            </a:endParaRPr>
          </a:p>
        </p:txBody>
      </p:sp>
    </p:spTree>
    <p:extLst>
      <p:ext uri="{BB962C8B-B14F-4D97-AF65-F5344CB8AC3E}">
        <p14:creationId xmlns:p14="http://schemas.microsoft.com/office/powerpoint/2010/main" val="36427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4" name="Picture 14" descr="Patton (1885 - 1945) - Impétueux plus que de raison - Herodote.net">
            <a:extLst>
              <a:ext uri="{FF2B5EF4-FFF2-40B4-BE49-F238E27FC236}">
                <a16:creationId xmlns:a16="http://schemas.microsoft.com/office/drawing/2014/main" id="{3ED20C0E-E937-4D3C-8195-CA4CECEAEB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453" y="3027344"/>
            <a:ext cx="1655094" cy="2410331"/>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Premier groupe d'armées des États-Unis — Wikipédia">
            <a:extLst>
              <a:ext uri="{FF2B5EF4-FFF2-40B4-BE49-F238E27FC236}">
                <a16:creationId xmlns:a16="http://schemas.microsoft.com/office/drawing/2014/main" id="{815D4C80-3B3E-4EC7-B902-4E1FE68EA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778" y="5397296"/>
            <a:ext cx="1496444" cy="1424875"/>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Operation Fortitude – Preparations for the Normandy landing – D-Day Overlord">
            <a:extLst>
              <a:ext uri="{FF2B5EF4-FFF2-40B4-BE49-F238E27FC236}">
                <a16:creationId xmlns:a16="http://schemas.microsoft.com/office/drawing/2014/main" id="{8F20CDED-A9D2-480E-A279-06974B3994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6841" y="382004"/>
            <a:ext cx="3890192" cy="248819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Operation Fortitude - Wikipedia">
            <a:extLst>
              <a:ext uri="{FF2B5EF4-FFF2-40B4-BE49-F238E27FC236}">
                <a16:creationId xmlns:a16="http://schemas.microsoft.com/office/drawing/2014/main" id="{BC34F17B-E444-46FB-9393-D2A09A497A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98" y="3524931"/>
            <a:ext cx="3733158" cy="2647149"/>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Opération « Fortitude » ou le plus gros coup de bluff de l'Histoire –  Episode n°5 – ANNE-SO LA BRETONNE">
            <a:extLst>
              <a:ext uri="{FF2B5EF4-FFF2-40B4-BE49-F238E27FC236}">
                <a16:creationId xmlns:a16="http://schemas.microsoft.com/office/drawing/2014/main" id="{4ED6F68B-219B-4D1C-947C-4C51D3FEA7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37" y="351311"/>
            <a:ext cx="3934492" cy="2676033"/>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OPERATION FORTITUDE - Sur cette photo,... - La Curiosité Est Un Vilain  Défaut | فيسبوك">
            <a:extLst>
              <a:ext uri="{FF2B5EF4-FFF2-40B4-BE49-F238E27FC236}">
                <a16:creationId xmlns:a16="http://schemas.microsoft.com/office/drawing/2014/main" id="{6BFD5988-EF45-4324-9615-9FD362C7B40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1348"/>
          <a:stretch/>
        </p:blipFill>
        <p:spPr bwMode="auto">
          <a:xfrm>
            <a:off x="8301806" y="3524931"/>
            <a:ext cx="3890193" cy="2537269"/>
          </a:xfrm>
          <a:prstGeom prst="rect">
            <a:avLst/>
          </a:prstGeom>
          <a:noFill/>
          <a:extLst>
            <a:ext uri="{909E8E84-426E-40DD-AFC4-6F175D3DCCD1}">
              <a14:hiddenFill xmlns:a14="http://schemas.microsoft.com/office/drawing/2010/main">
                <a:solidFill>
                  <a:srgbClr val="FFFFFF"/>
                </a:solidFill>
              </a14:hiddenFill>
            </a:ext>
          </a:extLst>
        </p:spPr>
      </p:pic>
      <p:pic>
        <p:nvPicPr>
          <p:cNvPr id="25612" name="Picture 12" descr="Ces feintes des Alliés ont contribué au succès du Débarquement | National  Geographic">
            <a:extLst>
              <a:ext uri="{FF2B5EF4-FFF2-40B4-BE49-F238E27FC236}">
                <a16:creationId xmlns:a16="http://schemas.microsoft.com/office/drawing/2014/main" id="{92938E7D-CFCD-4522-82D1-CCD2524128E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6524" y="382004"/>
            <a:ext cx="3954619" cy="248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6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710E1-F937-4D26-AD5F-1E52E1654EBA}"/>
              </a:ext>
            </a:extLst>
          </p:cNvPr>
          <p:cNvSpPr/>
          <p:nvPr/>
        </p:nvSpPr>
        <p:spPr>
          <a:xfrm>
            <a:off x="0" y="49880"/>
            <a:ext cx="12192000" cy="9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rajan Pro" panose="02020502050506020301" pitchFamily="18" charset="0"/>
              </a:rPr>
              <a:t>D Day 6 juin 1944</a:t>
            </a:r>
          </a:p>
        </p:txBody>
      </p:sp>
      <p:pic>
        <p:nvPicPr>
          <p:cNvPr id="16386" name="Picture 2" descr="D-Day : Il y a 70 ans, 160 000 hommes débarquaient par air et par mer -  Nantes.maville.com">
            <a:extLst>
              <a:ext uri="{FF2B5EF4-FFF2-40B4-BE49-F238E27FC236}">
                <a16:creationId xmlns:a16="http://schemas.microsoft.com/office/drawing/2014/main" id="{93C39F31-448B-4E04-BB29-44DFF0AA8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69343"/>
            <a:ext cx="6096000" cy="424815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3A6463BD-F4C8-4FC6-BE7A-F1849302C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69343"/>
            <a:ext cx="5545371"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55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FE9-FD95-4758-98B8-8FBD3C710EF3}"/>
              </a:ext>
            </a:extLst>
          </p:cNvPr>
          <p:cNvSpPr>
            <a:spLocks noGrp="1"/>
          </p:cNvSpPr>
          <p:nvPr>
            <p:ph type="title"/>
          </p:nvPr>
        </p:nvSpPr>
        <p:spPr/>
        <p:txBody>
          <a:bodyPr/>
          <a:lstStyle/>
          <a:p>
            <a:r>
              <a:rPr lang="fr-FR" dirty="0"/>
              <a:t>Quels enseignements ?</a:t>
            </a:r>
          </a:p>
        </p:txBody>
      </p:sp>
      <p:grpSp>
        <p:nvGrpSpPr>
          <p:cNvPr id="4" name="Groupe 3">
            <a:extLst>
              <a:ext uri="{FF2B5EF4-FFF2-40B4-BE49-F238E27FC236}">
                <a16:creationId xmlns:a16="http://schemas.microsoft.com/office/drawing/2014/main" id="{66673CE1-B6B3-4967-B960-60C32CEBF9D4}"/>
              </a:ext>
            </a:extLst>
          </p:cNvPr>
          <p:cNvGrpSpPr/>
          <p:nvPr/>
        </p:nvGrpSpPr>
        <p:grpSpPr>
          <a:xfrm>
            <a:off x="0" y="2925000"/>
            <a:ext cx="12025650" cy="1008000"/>
            <a:chOff x="0" y="1784476"/>
            <a:chExt cx="12025650" cy="1008000"/>
          </a:xfrm>
        </p:grpSpPr>
        <p:sp>
          <p:nvSpPr>
            <p:cNvPr id="5" name="Rectangle 4">
              <a:extLst>
                <a:ext uri="{FF2B5EF4-FFF2-40B4-BE49-F238E27FC236}">
                  <a16:creationId xmlns:a16="http://schemas.microsoft.com/office/drawing/2014/main" id="{1F2909D0-6D8C-4225-AEB5-42F61075EEEE}"/>
                </a:ext>
              </a:extLst>
            </p:cNvPr>
            <p:cNvSpPr/>
            <p:nvPr/>
          </p:nvSpPr>
          <p:spPr>
            <a:xfrm>
              <a:off x="0" y="1784476"/>
              <a:ext cx="3744000" cy="10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rajan Pro" panose="02020502050506020301" pitchFamily="18" charset="0"/>
                </a:rPr>
                <a:t>Les Décisions sont basées sur les données</a:t>
              </a:r>
              <a:endParaRPr lang="fr-FR" sz="1600" dirty="0">
                <a:solidFill>
                  <a:schemeClr val="tx1"/>
                </a:solidFill>
                <a:latin typeface="Trajan Pro" panose="02020502050506020301" pitchFamily="18" charset="0"/>
              </a:endParaRPr>
            </a:p>
          </p:txBody>
        </p:sp>
        <p:sp>
          <p:nvSpPr>
            <p:cNvPr id="6" name="Rectangle 5">
              <a:extLst>
                <a:ext uri="{FF2B5EF4-FFF2-40B4-BE49-F238E27FC236}">
                  <a16:creationId xmlns:a16="http://schemas.microsoft.com/office/drawing/2014/main" id="{7766B4FC-5558-4D2E-92B1-9913D8FD01A5}"/>
                </a:ext>
              </a:extLst>
            </p:cNvPr>
            <p:cNvSpPr/>
            <p:nvPr/>
          </p:nvSpPr>
          <p:spPr>
            <a:xfrm>
              <a:off x="4140825" y="1784476"/>
              <a:ext cx="3744000" cy="10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rajan Pro" panose="02020502050506020301" pitchFamily="18" charset="0"/>
                </a:rPr>
                <a:t>Approche hélicoïdale</a:t>
              </a:r>
              <a:endParaRPr lang="fr-FR" sz="1600" dirty="0">
                <a:solidFill>
                  <a:schemeClr val="tx1"/>
                </a:solidFill>
                <a:latin typeface="Trajan Pro" panose="02020502050506020301" pitchFamily="18" charset="0"/>
              </a:endParaRPr>
            </a:p>
          </p:txBody>
        </p:sp>
        <p:sp>
          <p:nvSpPr>
            <p:cNvPr id="7" name="Rectangle 6">
              <a:extLst>
                <a:ext uri="{FF2B5EF4-FFF2-40B4-BE49-F238E27FC236}">
                  <a16:creationId xmlns:a16="http://schemas.microsoft.com/office/drawing/2014/main" id="{CD155A99-D884-4901-9E68-85B9A08EA656}"/>
                </a:ext>
              </a:extLst>
            </p:cNvPr>
            <p:cNvSpPr/>
            <p:nvPr/>
          </p:nvSpPr>
          <p:spPr>
            <a:xfrm>
              <a:off x="8281650" y="1784476"/>
              <a:ext cx="3744000" cy="10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rajan Pro" panose="02020502050506020301" pitchFamily="18" charset="0"/>
                </a:rPr>
                <a:t>Les données ne sont pas infaillibles</a:t>
              </a:r>
              <a:endParaRPr lang="fr-FR" sz="1600" dirty="0">
                <a:solidFill>
                  <a:schemeClr val="tx1"/>
                </a:solidFill>
                <a:latin typeface="Trajan Pro" panose="02020502050506020301" pitchFamily="18" charset="0"/>
              </a:endParaRPr>
            </a:p>
          </p:txBody>
        </p:sp>
      </p:grpSp>
    </p:spTree>
    <p:extLst>
      <p:ext uri="{BB962C8B-B14F-4D97-AF65-F5344CB8AC3E}">
        <p14:creationId xmlns:p14="http://schemas.microsoft.com/office/powerpoint/2010/main" val="204218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3F09A66-A3DA-433A-A2FF-87217FC4EB81}"/>
              </a:ext>
            </a:extLst>
          </p:cNvPr>
          <p:cNvPicPr>
            <a:picLocks noChangeAspect="1"/>
          </p:cNvPicPr>
          <p:nvPr/>
        </p:nvPicPr>
        <p:blipFill>
          <a:blip r:embed="rId3"/>
          <a:stretch>
            <a:fillRect/>
          </a:stretch>
        </p:blipFill>
        <p:spPr>
          <a:xfrm>
            <a:off x="489671" y="445927"/>
            <a:ext cx="904875" cy="1247775"/>
          </a:xfrm>
          <a:prstGeom prst="rect">
            <a:avLst/>
          </a:prstGeom>
        </p:spPr>
      </p:pic>
      <p:sp>
        <p:nvSpPr>
          <p:cNvPr id="10" name="ZoneTexte 9">
            <a:extLst>
              <a:ext uri="{FF2B5EF4-FFF2-40B4-BE49-F238E27FC236}">
                <a16:creationId xmlns:a16="http://schemas.microsoft.com/office/drawing/2014/main" id="{F6A76084-D4A1-4879-B95E-2144225E8F31}"/>
              </a:ext>
            </a:extLst>
          </p:cNvPr>
          <p:cNvSpPr txBox="1"/>
          <p:nvPr/>
        </p:nvSpPr>
        <p:spPr>
          <a:xfrm>
            <a:off x="1589809" y="445927"/>
            <a:ext cx="5060373" cy="5940088"/>
          </a:xfrm>
          <a:prstGeom prst="rect">
            <a:avLst/>
          </a:prstGeom>
          <a:noFill/>
        </p:spPr>
        <p:txBody>
          <a:bodyPr wrap="square">
            <a:spAutoFit/>
          </a:bodyPr>
          <a:lstStyle/>
          <a:p>
            <a:r>
              <a:rPr lang="fr-FR" sz="2000" dirty="0">
                <a:latin typeface="Trajan Pro" panose="02020502050506020301" pitchFamily="18" charset="0"/>
              </a:rPr>
              <a:t>33 ans – Ingénieur Arts et Métiers ParisTech</a:t>
            </a:r>
          </a:p>
          <a:p>
            <a:endParaRPr lang="fr-FR" sz="2000" dirty="0">
              <a:latin typeface="Trajan Pro" panose="02020502050506020301" pitchFamily="18" charset="0"/>
            </a:endParaRPr>
          </a:p>
          <a:p>
            <a:pPr marL="285750" indent="-285750">
              <a:buFont typeface="Arial" panose="020B0604020202020204" pitchFamily="34" charset="0"/>
              <a:buChar char="•"/>
            </a:pPr>
            <a:r>
              <a:rPr lang="fr-FR" sz="2000" dirty="0">
                <a:latin typeface="Trajan Pro" panose="02020502050506020301" pitchFamily="18" charset="0"/>
              </a:rPr>
              <a:t>Consultant spécialiste en stratégie et politiques publiques</a:t>
            </a:r>
          </a:p>
          <a:p>
            <a:pPr marL="285750" indent="-285750">
              <a:buFont typeface="Arial" panose="020B0604020202020204" pitchFamily="34" charset="0"/>
              <a:buChar char="•"/>
            </a:pPr>
            <a:endParaRPr lang="fr-FR" sz="2000" dirty="0">
              <a:latin typeface="Trajan Pro" panose="02020502050506020301" pitchFamily="18" charset="0"/>
            </a:endParaRPr>
          </a:p>
          <a:p>
            <a:pPr marL="285750" indent="-285750">
              <a:buFont typeface="Arial" panose="020B0604020202020204" pitchFamily="34" charset="0"/>
              <a:buChar char="•"/>
            </a:pPr>
            <a:r>
              <a:rPr lang="fr-FR" sz="2000" dirty="0">
                <a:latin typeface="Trajan Pro" panose="02020502050506020301" pitchFamily="18" charset="0"/>
              </a:rPr>
              <a:t>Compétences sectorielles en industrie et énergies renouvelables</a:t>
            </a:r>
          </a:p>
          <a:p>
            <a:pPr marL="285750" indent="-285750">
              <a:buFont typeface="Arial" panose="020B0604020202020204" pitchFamily="34" charset="0"/>
              <a:buChar char="•"/>
            </a:pPr>
            <a:endParaRPr lang="fr-FR" sz="2000" dirty="0">
              <a:latin typeface="Trajan Pro" panose="02020502050506020301" pitchFamily="18" charset="0"/>
            </a:endParaRPr>
          </a:p>
          <a:p>
            <a:pPr marL="285750" indent="-285750">
              <a:buFont typeface="Arial" panose="020B0604020202020204" pitchFamily="34" charset="0"/>
              <a:buChar char="•"/>
            </a:pPr>
            <a:r>
              <a:rPr lang="fr-FR" sz="2000" dirty="0">
                <a:latin typeface="Trajan Pro" panose="02020502050506020301" pitchFamily="18" charset="0"/>
              </a:rPr>
              <a:t>Ex. Manager à </a:t>
            </a:r>
            <a:r>
              <a:rPr lang="fr-FR" sz="2000" dirty="0" err="1">
                <a:latin typeface="Trajan Pro" panose="02020502050506020301" pitchFamily="18" charset="0"/>
              </a:rPr>
              <a:t>Valyans</a:t>
            </a:r>
            <a:endParaRPr lang="fr-FR" sz="2000" dirty="0">
              <a:latin typeface="Trajan Pro" panose="02020502050506020301" pitchFamily="18" charset="0"/>
            </a:endParaRPr>
          </a:p>
          <a:p>
            <a:pPr marL="285750" indent="-285750">
              <a:buFont typeface="Arial" panose="020B0604020202020204" pitchFamily="34" charset="0"/>
              <a:buChar char="•"/>
            </a:pPr>
            <a:endParaRPr lang="fr-FR" sz="2000" dirty="0">
              <a:latin typeface="Trajan Pro" panose="02020502050506020301" pitchFamily="18" charset="0"/>
            </a:endParaRPr>
          </a:p>
          <a:p>
            <a:pPr marL="285750" indent="-285750">
              <a:buFont typeface="Arial" panose="020B0604020202020204" pitchFamily="34" charset="0"/>
              <a:buChar char="•"/>
            </a:pPr>
            <a:r>
              <a:rPr lang="fr-FR" sz="2000" dirty="0">
                <a:latin typeface="Trajan Pro" panose="02020502050506020301" pitchFamily="18" charset="0"/>
              </a:rPr>
              <a:t>Plusieurs interventions auprès de </a:t>
            </a:r>
            <a:r>
              <a:rPr lang="fr-FR" sz="2000" dirty="0" err="1">
                <a:latin typeface="Trajan Pro" panose="02020502050506020301" pitchFamily="18" charset="0"/>
              </a:rPr>
              <a:t>Masen</a:t>
            </a:r>
            <a:r>
              <a:rPr lang="fr-FR" sz="2000" dirty="0">
                <a:latin typeface="Trajan Pro" panose="02020502050506020301" pitchFamily="18" charset="0"/>
              </a:rPr>
              <a:t>, OCP, MAECI, MICEVN, Banque Mondiale, etc.</a:t>
            </a:r>
          </a:p>
          <a:p>
            <a:pPr marL="285750" indent="-285750">
              <a:buFont typeface="Arial" panose="020B0604020202020204" pitchFamily="34" charset="0"/>
              <a:buChar char="•"/>
            </a:pPr>
            <a:endParaRPr lang="fr-FR" sz="2000" dirty="0">
              <a:latin typeface="Trajan Pro" panose="02020502050506020301" pitchFamily="18" charset="0"/>
            </a:endParaRPr>
          </a:p>
          <a:p>
            <a:pPr marL="285750" indent="-285750">
              <a:buFont typeface="Arial" panose="020B0604020202020204" pitchFamily="34" charset="0"/>
              <a:buChar char="•"/>
            </a:pPr>
            <a:r>
              <a:rPr lang="fr-FR" sz="2000" dirty="0">
                <a:latin typeface="Trajan Pro" panose="02020502050506020301" pitchFamily="18" charset="0"/>
              </a:rPr>
              <a:t>Passionné de littérature sur l’art de la guerre</a:t>
            </a:r>
          </a:p>
        </p:txBody>
      </p:sp>
      <p:cxnSp>
        <p:nvCxnSpPr>
          <p:cNvPr id="8" name="Connecteur droit 7">
            <a:extLst>
              <a:ext uri="{FF2B5EF4-FFF2-40B4-BE49-F238E27FC236}">
                <a16:creationId xmlns:a16="http://schemas.microsoft.com/office/drawing/2014/main" id="{08660593-D681-4B30-AE50-9B5D1FAEF077}"/>
              </a:ext>
            </a:extLst>
          </p:cNvPr>
          <p:cNvCxnSpPr/>
          <p:nvPr/>
        </p:nvCxnSpPr>
        <p:spPr>
          <a:xfrm>
            <a:off x="6650182" y="681903"/>
            <a:ext cx="0" cy="5940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A2A0C0BD-B195-4BA9-BA61-30574F871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379" y="445927"/>
            <a:ext cx="1208027" cy="1121959"/>
          </a:xfrm>
          <a:prstGeom prst="rect">
            <a:avLst/>
          </a:prstGeom>
        </p:spPr>
      </p:pic>
      <p:sp>
        <p:nvSpPr>
          <p:cNvPr id="11" name="ZoneTexte 10">
            <a:extLst>
              <a:ext uri="{FF2B5EF4-FFF2-40B4-BE49-F238E27FC236}">
                <a16:creationId xmlns:a16="http://schemas.microsoft.com/office/drawing/2014/main" id="{4854690F-C5B0-4D36-9EC6-2F4B61ECC8A4}"/>
              </a:ext>
            </a:extLst>
          </p:cNvPr>
          <p:cNvSpPr txBox="1"/>
          <p:nvPr/>
        </p:nvSpPr>
        <p:spPr>
          <a:xfrm>
            <a:off x="7945407" y="416756"/>
            <a:ext cx="4091422" cy="3785652"/>
          </a:xfrm>
          <a:prstGeom prst="rect">
            <a:avLst/>
          </a:prstGeom>
          <a:noFill/>
        </p:spPr>
        <p:txBody>
          <a:bodyPr wrap="square">
            <a:spAutoFit/>
          </a:bodyPr>
          <a:lstStyle/>
          <a:p>
            <a:r>
              <a:rPr lang="fr-FR" sz="2000" dirty="0">
                <a:latin typeface="Trajan Pro" panose="02020502050506020301" pitchFamily="18" charset="0"/>
              </a:rPr>
              <a:t>25 ans – Ingénieur Statistique et Economie appliquée, Rabat</a:t>
            </a:r>
          </a:p>
          <a:p>
            <a:endParaRPr lang="fr-FR" sz="2000" dirty="0">
              <a:latin typeface="Trajan Pro" panose="02020502050506020301" pitchFamily="18" charset="0"/>
            </a:endParaRPr>
          </a:p>
          <a:p>
            <a:pPr marL="285750" indent="-285750">
              <a:buFont typeface="Arial" panose="020B0604020202020204" pitchFamily="34" charset="0"/>
              <a:buChar char="•"/>
            </a:pPr>
            <a:r>
              <a:rPr lang="fr-FR" sz="2000" dirty="0">
                <a:latin typeface="Trajan Pro" panose="02020502050506020301" pitchFamily="18" charset="0"/>
              </a:rPr>
              <a:t>Doctorant en économie, chaire EIEA (Um6p, Mines ParisTech)</a:t>
            </a:r>
          </a:p>
          <a:p>
            <a:pPr marL="285750" indent="-285750">
              <a:buFont typeface="Arial" panose="020B0604020202020204" pitchFamily="34" charset="0"/>
              <a:buChar char="•"/>
            </a:pPr>
            <a:endParaRPr lang="fr-FR" sz="2000" dirty="0">
              <a:latin typeface="Trajan Pro" panose="02020502050506020301" pitchFamily="18" charset="0"/>
            </a:endParaRPr>
          </a:p>
          <a:p>
            <a:pPr marL="285750" indent="-285750">
              <a:buFont typeface="Arial" panose="020B0604020202020204" pitchFamily="34" charset="0"/>
              <a:buChar char="•"/>
            </a:pPr>
            <a:r>
              <a:rPr lang="fr-FR" sz="2000" dirty="0">
                <a:latin typeface="Trajan Pro" panose="02020502050506020301" pitchFamily="18" charset="0"/>
              </a:rPr>
              <a:t>Travail sur les inégalités et l’ouverture commerciale du Maroc</a:t>
            </a:r>
          </a:p>
          <a:p>
            <a:endParaRPr lang="fr-FR" sz="2000" dirty="0">
              <a:latin typeface="Trajan Pro" panose="02020502050506020301" pitchFamily="18" charset="0"/>
            </a:endParaRPr>
          </a:p>
          <a:p>
            <a:pPr marL="285750" indent="-285750">
              <a:buFont typeface="Arial" panose="020B0604020202020204" pitchFamily="34" charset="0"/>
              <a:buChar char="•"/>
            </a:pPr>
            <a:r>
              <a:rPr lang="fr-FR" sz="2000" dirty="0">
                <a:latin typeface="Trajan Pro" panose="02020502050506020301" pitchFamily="18" charset="0"/>
              </a:rPr>
              <a:t>Passionné par l’histoire (circonstances et détails qui ont changé l’histoire humaine) </a:t>
            </a:r>
          </a:p>
        </p:txBody>
      </p:sp>
      <p:pic>
        <p:nvPicPr>
          <p:cNvPr id="7" name="Image 6">
            <a:extLst>
              <a:ext uri="{FF2B5EF4-FFF2-40B4-BE49-F238E27FC236}">
                <a16:creationId xmlns:a16="http://schemas.microsoft.com/office/drawing/2014/main" id="{324617CE-811A-40B8-B6AF-BA8835403B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71" y="4825951"/>
            <a:ext cx="1239375" cy="1796040"/>
          </a:xfrm>
          <a:prstGeom prst="rect">
            <a:avLst/>
          </a:prstGeom>
        </p:spPr>
      </p:pic>
    </p:spTree>
    <p:extLst>
      <p:ext uri="{BB962C8B-B14F-4D97-AF65-F5344CB8AC3E}">
        <p14:creationId xmlns:p14="http://schemas.microsoft.com/office/powerpoint/2010/main" val="98034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lstStyle/>
          <a:p>
            <a:r>
              <a:rPr lang="fr-FR" dirty="0"/>
              <a:t>Plan de la séance</a:t>
            </a:r>
          </a:p>
        </p:txBody>
      </p:sp>
      <p:sp>
        <p:nvSpPr>
          <p:cNvPr id="3" name="Espace réservé du contenu 2">
            <a:extLst>
              <a:ext uri="{FF2B5EF4-FFF2-40B4-BE49-F238E27FC236}">
                <a16:creationId xmlns:a16="http://schemas.microsoft.com/office/drawing/2014/main" id="{59B44252-7CE5-4119-A605-9F836589B08C}"/>
              </a:ext>
            </a:extLst>
          </p:cNvPr>
          <p:cNvSpPr>
            <a:spLocks noGrp="1"/>
          </p:cNvSpPr>
          <p:nvPr>
            <p:ph idx="1"/>
          </p:nvPr>
        </p:nvSpPr>
        <p:spPr/>
        <p:txBody>
          <a:bodyPr>
            <a:normAutofit lnSpcReduction="10000"/>
          </a:bodyPr>
          <a:lstStyle/>
          <a:p>
            <a:r>
              <a:rPr lang="fr-FR" dirty="0"/>
              <a:t>Objectifs pédagogiques</a:t>
            </a:r>
          </a:p>
          <a:p>
            <a:endParaRPr lang="fr-FR" dirty="0"/>
          </a:p>
          <a:p>
            <a:r>
              <a:rPr lang="fr-FR" dirty="0"/>
              <a:t>Cas étudiés</a:t>
            </a:r>
          </a:p>
          <a:p>
            <a:endParaRPr lang="fr-FR" dirty="0"/>
          </a:p>
          <a:p>
            <a:r>
              <a:rPr lang="fr-FR" dirty="0"/>
              <a:t>Structure du module</a:t>
            </a:r>
          </a:p>
          <a:p>
            <a:endParaRPr lang="fr-FR" dirty="0"/>
          </a:p>
          <a:p>
            <a:r>
              <a:rPr lang="fr-FR" dirty="0"/>
              <a:t>Certification IBM sur EXCEL</a:t>
            </a:r>
          </a:p>
          <a:p>
            <a:endParaRPr lang="fr-FR" dirty="0"/>
          </a:p>
          <a:p>
            <a:r>
              <a:rPr lang="fr-FR" dirty="0"/>
              <a:t>Q/R</a:t>
            </a:r>
          </a:p>
        </p:txBody>
      </p:sp>
    </p:spTree>
    <p:extLst>
      <p:ext uri="{BB962C8B-B14F-4D97-AF65-F5344CB8AC3E}">
        <p14:creationId xmlns:p14="http://schemas.microsoft.com/office/powerpoint/2010/main" val="127333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normAutofit fontScale="90000"/>
          </a:bodyPr>
          <a:lstStyle/>
          <a:p>
            <a:r>
              <a:rPr lang="fr-FR" dirty="0"/>
              <a:t>Principaux Objectifs pédagogiques</a:t>
            </a:r>
          </a:p>
        </p:txBody>
      </p:sp>
      <p:sp>
        <p:nvSpPr>
          <p:cNvPr id="3" name="Espace réservé du contenu 2">
            <a:extLst>
              <a:ext uri="{FF2B5EF4-FFF2-40B4-BE49-F238E27FC236}">
                <a16:creationId xmlns:a16="http://schemas.microsoft.com/office/drawing/2014/main" id="{59B44252-7CE5-4119-A605-9F836589B08C}"/>
              </a:ext>
            </a:extLst>
          </p:cNvPr>
          <p:cNvSpPr>
            <a:spLocks noGrp="1"/>
          </p:cNvSpPr>
          <p:nvPr>
            <p:ph idx="1"/>
          </p:nvPr>
        </p:nvSpPr>
        <p:spPr/>
        <p:txBody>
          <a:bodyPr>
            <a:normAutofit/>
          </a:bodyPr>
          <a:lstStyle/>
          <a:p>
            <a:pPr marL="342900" lvl="0" indent="-342900">
              <a:lnSpc>
                <a:spcPct val="107000"/>
              </a:lnSpc>
              <a:spcAft>
                <a:spcPts val="800"/>
              </a:spcAft>
              <a:buFont typeface="Symbol" panose="05050102010706020507" pitchFamily="18" charset="2"/>
              <a:buChar char=""/>
            </a:pPr>
            <a:r>
              <a:rPr lang="fr-FR" sz="1800" dirty="0">
                <a:effectLst/>
                <a:ea typeface="Calibri" panose="020F0502020204030204" pitchFamily="34" charset="0"/>
                <a:cs typeface="Arial" panose="020B0604020202020204" pitchFamily="34" charset="0"/>
              </a:rPr>
              <a:t>Comprendre l’impact des sciences de données sur la prise de décision dans les domaines des politiques publiques, des relations internationales, des sciences comportementales et de l’économie</a:t>
            </a:r>
          </a:p>
          <a:p>
            <a:pPr marL="342900" lvl="0" indent="-342900">
              <a:lnSpc>
                <a:spcPct val="107000"/>
              </a:lnSpc>
              <a:spcAft>
                <a:spcPts val="800"/>
              </a:spcAft>
              <a:buFont typeface="Symbol" panose="05050102010706020507" pitchFamily="18" charset="2"/>
              <a:buChar char=""/>
            </a:pPr>
            <a:r>
              <a:rPr lang="fr-FR" sz="1800" dirty="0">
                <a:ea typeface="Calibri" panose="020F0502020204030204" pitchFamily="34" charset="0"/>
                <a:cs typeface="Arial" panose="020B0604020202020204" pitchFamily="34" charset="0"/>
              </a:rPr>
              <a:t>Doter les étudiants d’outils et méthodes pour les rendre apte a prendre des décisions rationnelles sur la base des données</a:t>
            </a:r>
          </a:p>
          <a:p>
            <a:pPr marL="342900" lvl="0" indent="-342900">
              <a:lnSpc>
                <a:spcPct val="107000"/>
              </a:lnSpc>
              <a:spcAft>
                <a:spcPts val="800"/>
              </a:spcAft>
              <a:buFont typeface="Symbol" panose="05050102010706020507" pitchFamily="18" charset="2"/>
              <a:buChar char=""/>
            </a:pPr>
            <a:r>
              <a:rPr lang="fr-FR" sz="1800" dirty="0">
                <a:ea typeface="Calibri" panose="020F0502020204030204" pitchFamily="34" charset="0"/>
                <a:cs typeface="Arial" panose="020B0604020202020204" pitchFamily="34" charset="0"/>
              </a:rPr>
              <a:t>Maitriser la prise de décision dans un environnement incertain et proposer des outils pour éclairer le décideur</a:t>
            </a:r>
          </a:p>
          <a:p>
            <a:pPr marL="342900" lvl="0" indent="-342900">
              <a:lnSpc>
                <a:spcPct val="107000"/>
              </a:lnSpc>
              <a:spcAft>
                <a:spcPts val="800"/>
              </a:spcAft>
              <a:buFont typeface="Symbol" panose="05050102010706020507" pitchFamily="18" charset="2"/>
              <a:buChar char=""/>
            </a:pPr>
            <a:r>
              <a:rPr lang="fr-FR" sz="1800" dirty="0">
                <a:effectLst/>
                <a:ea typeface="Calibri" panose="020F0502020204030204" pitchFamily="34" charset="0"/>
                <a:cs typeface="Arial" panose="020B0604020202020204" pitchFamily="34" charset="0"/>
              </a:rPr>
              <a:t>Maitriser les fonctions de base de traitement de données sur Excel (à travers un </a:t>
            </a:r>
            <a:r>
              <a:rPr lang="fr-FR" sz="1800" dirty="0" err="1">
                <a:effectLst/>
                <a:ea typeface="Calibri" panose="020F0502020204030204" pitchFamily="34" charset="0"/>
                <a:cs typeface="Arial" panose="020B0604020202020204" pitchFamily="34" charset="0"/>
              </a:rPr>
              <a:t>Mooc</a:t>
            </a:r>
            <a:r>
              <a:rPr lang="fr-FR" sz="1800" dirty="0">
                <a:effectLst/>
                <a:ea typeface="Calibri" panose="020F0502020204030204" pitchFamily="34" charset="0"/>
                <a:cs typeface="Arial" panose="020B0604020202020204" pitchFamily="34" charset="0"/>
              </a:rPr>
              <a:t> de IBM intégré au programme de ce module)</a:t>
            </a:r>
          </a:p>
          <a:p>
            <a:pPr marL="342900" lvl="0" indent="-342900">
              <a:lnSpc>
                <a:spcPct val="107000"/>
              </a:lnSpc>
              <a:spcAft>
                <a:spcPts val="800"/>
              </a:spcAft>
              <a:buFont typeface="Symbol" panose="05050102010706020507" pitchFamily="18" charset="2"/>
              <a:buChar char=""/>
            </a:pPr>
            <a:r>
              <a:rPr lang="fr-FR" sz="1800" dirty="0">
                <a:effectLst/>
                <a:ea typeface="Calibri" panose="020F0502020204030204" pitchFamily="34" charset="0"/>
                <a:cs typeface="Arial" panose="020B0604020202020204" pitchFamily="34" charset="0"/>
              </a:rPr>
              <a:t>Connaitre les techniques modernes d’exploitation des données et les solutions technologiques les plus utilisées</a:t>
            </a:r>
          </a:p>
        </p:txBody>
      </p:sp>
    </p:spTree>
    <p:extLst>
      <p:ext uri="{BB962C8B-B14F-4D97-AF65-F5344CB8AC3E}">
        <p14:creationId xmlns:p14="http://schemas.microsoft.com/office/powerpoint/2010/main" val="104440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normAutofit/>
          </a:bodyPr>
          <a:lstStyle/>
          <a:p>
            <a:r>
              <a:rPr lang="fr-FR" dirty="0"/>
              <a:t>Etudes de cas (1/4)</a:t>
            </a:r>
          </a:p>
        </p:txBody>
      </p:sp>
      <p:sp>
        <p:nvSpPr>
          <p:cNvPr id="3" name="Espace réservé du contenu 2">
            <a:extLst>
              <a:ext uri="{FF2B5EF4-FFF2-40B4-BE49-F238E27FC236}">
                <a16:creationId xmlns:a16="http://schemas.microsoft.com/office/drawing/2014/main" id="{59B44252-7CE5-4119-A605-9F836589B08C}"/>
              </a:ext>
            </a:extLst>
          </p:cNvPr>
          <p:cNvSpPr>
            <a:spLocks noGrp="1"/>
          </p:cNvSpPr>
          <p:nvPr>
            <p:ph idx="1"/>
          </p:nvPr>
        </p:nvSpPr>
        <p:spPr>
          <a:xfrm>
            <a:off x="4078514" y="1340465"/>
            <a:ext cx="7460341" cy="1286619"/>
          </a:xfrm>
        </p:spPr>
        <p:txBody>
          <a:bodyPr anchor="ctr">
            <a:normAutofit/>
          </a:bodyPr>
          <a:lstStyle/>
          <a:p>
            <a:pPr marL="0" lvl="0" indent="0" algn="ctr">
              <a:lnSpc>
                <a:spcPct val="107000"/>
              </a:lnSpc>
              <a:spcBef>
                <a:spcPts val="0"/>
              </a:spcBef>
              <a:spcAft>
                <a:spcPts val="800"/>
              </a:spcAft>
              <a:buNone/>
            </a:pPr>
            <a:r>
              <a:rPr lang="fr-FR" sz="1600" dirty="0">
                <a:effectLst/>
                <a:ea typeface="Calibri" panose="020F0502020204030204" pitchFamily="34" charset="0"/>
                <a:cs typeface="Arial" panose="020B0604020202020204" pitchFamily="34" charset="0"/>
              </a:rPr>
              <a:t>Militaire : Comparatif de la puissance militaire entre Allemagne et URSS entre 1941 et 1945 ; </a:t>
            </a:r>
          </a:p>
        </p:txBody>
      </p:sp>
      <p:sp>
        <p:nvSpPr>
          <p:cNvPr id="4" name="Rectangle 3">
            <a:extLst>
              <a:ext uri="{FF2B5EF4-FFF2-40B4-BE49-F238E27FC236}">
                <a16:creationId xmlns:a16="http://schemas.microsoft.com/office/drawing/2014/main" id="{E133C6A2-C7C8-44BE-92D5-849CD44938CA}"/>
              </a:ext>
            </a:extLst>
          </p:cNvPr>
          <p:cNvSpPr/>
          <p:nvPr/>
        </p:nvSpPr>
        <p:spPr>
          <a:xfrm>
            <a:off x="2117271" y="1340464"/>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6" name="Rectangle 5">
            <a:extLst>
              <a:ext uri="{FF2B5EF4-FFF2-40B4-BE49-F238E27FC236}">
                <a16:creationId xmlns:a16="http://schemas.microsoft.com/office/drawing/2014/main" id="{865BFE23-76D7-462A-93C3-EE2094C2A1FD}"/>
              </a:ext>
            </a:extLst>
          </p:cNvPr>
          <p:cNvSpPr/>
          <p:nvPr/>
        </p:nvSpPr>
        <p:spPr>
          <a:xfrm>
            <a:off x="653145" y="1340463"/>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1</a:t>
            </a:r>
          </a:p>
        </p:txBody>
      </p:sp>
      <p:sp>
        <p:nvSpPr>
          <p:cNvPr id="7" name="Espace réservé du contenu 2">
            <a:extLst>
              <a:ext uri="{FF2B5EF4-FFF2-40B4-BE49-F238E27FC236}">
                <a16:creationId xmlns:a16="http://schemas.microsoft.com/office/drawing/2014/main" id="{195D42BA-5CD8-4530-8543-A0047C7BA29A}"/>
              </a:ext>
            </a:extLst>
          </p:cNvPr>
          <p:cNvSpPr txBox="1">
            <a:spLocks/>
          </p:cNvSpPr>
          <p:nvPr/>
        </p:nvSpPr>
        <p:spPr>
          <a:xfrm>
            <a:off x="4078514" y="2698953"/>
            <a:ext cx="7460341" cy="1286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jan Pro" panose="02020502050506020301"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Bef>
                <a:spcPts val="0"/>
              </a:spcBef>
              <a:spcAft>
                <a:spcPts val="800"/>
              </a:spcAft>
              <a:buNone/>
            </a:pPr>
            <a:r>
              <a:rPr lang="fr-FR" sz="1600" dirty="0">
                <a:ea typeface="Calibri" panose="020F0502020204030204" pitchFamily="34" charset="0"/>
                <a:cs typeface="Arial" panose="020B0604020202020204" pitchFamily="34" charset="0"/>
              </a:rPr>
              <a:t>Politique : Elections présidentielles aux Etats-Unis, quelles tendances historiques ?</a:t>
            </a:r>
          </a:p>
        </p:txBody>
      </p:sp>
      <p:sp>
        <p:nvSpPr>
          <p:cNvPr id="8" name="Rectangle 7">
            <a:extLst>
              <a:ext uri="{FF2B5EF4-FFF2-40B4-BE49-F238E27FC236}">
                <a16:creationId xmlns:a16="http://schemas.microsoft.com/office/drawing/2014/main" id="{8E687370-A429-4EAF-A03C-3F391A630FA9}"/>
              </a:ext>
            </a:extLst>
          </p:cNvPr>
          <p:cNvSpPr/>
          <p:nvPr/>
        </p:nvSpPr>
        <p:spPr>
          <a:xfrm>
            <a:off x="2117271" y="2698952"/>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9" name="Rectangle 8">
            <a:extLst>
              <a:ext uri="{FF2B5EF4-FFF2-40B4-BE49-F238E27FC236}">
                <a16:creationId xmlns:a16="http://schemas.microsoft.com/office/drawing/2014/main" id="{DA93E576-3176-4BCE-B222-146C0773D711}"/>
              </a:ext>
            </a:extLst>
          </p:cNvPr>
          <p:cNvSpPr/>
          <p:nvPr/>
        </p:nvSpPr>
        <p:spPr>
          <a:xfrm>
            <a:off x="653145" y="2698951"/>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2</a:t>
            </a:r>
          </a:p>
        </p:txBody>
      </p:sp>
      <p:sp>
        <p:nvSpPr>
          <p:cNvPr id="11" name="Espace réservé du contenu 2">
            <a:extLst>
              <a:ext uri="{FF2B5EF4-FFF2-40B4-BE49-F238E27FC236}">
                <a16:creationId xmlns:a16="http://schemas.microsoft.com/office/drawing/2014/main" id="{C7BDDD3D-D1A5-4F84-AF32-500247B44EAB}"/>
              </a:ext>
            </a:extLst>
          </p:cNvPr>
          <p:cNvSpPr txBox="1">
            <a:spLocks/>
          </p:cNvSpPr>
          <p:nvPr/>
        </p:nvSpPr>
        <p:spPr>
          <a:xfrm>
            <a:off x="4078514" y="4057441"/>
            <a:ext cx="7460341" cy="1286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jan Pro" panose="02020502050506020301"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Bef>
                <a:spcPts val="0"/>
              </a:spcBef>
              <a:spcAft>
                <a:spcPts val="800"/>
              </a:spcAft>
              <a:buNone/>
              <a:defRPr/>
            </a:pPr>
            <a:r>
              <a:rPr lang="fr-FR" sz="1600" dirty="0">
                <a:solidFill>
                  <a:prstClr val="black"/>
                </a:solidFill>
                <a:ea typeface="Calibri" panose="020F0502020204030204" pitchFamily="34" charset="0"/>
                <a:cs typeface="Arial" panose="020B0604020202020204" pitchFamily="34" charset="0"/>
              </a:rPr>
              <a:t>Diplomatie et stratégie globale : Construction et analyse de la BDD « Liste des accords diplomatiques signés par le Maroc avec les pays africains (500 accords par 90 acteurs entre 2014 et 2018) » </a:t>
            </a:r>
          </a:p>
        </p:txBody>
      </p:sp>
      <p:sp>
        <p:nvSpPr>
          <p:cNvPr id="13" name="Rectangle 12">
            <a:extLst>
              <a:ext uri="{FF2B5EF4-FFF2-40B4-BE49-F238E27FC236}">
                <a16:creationId xmlns:a16="http://schemas.microsoft.com/office/drawing/2014/main" id="{1879F595-D7D9-4E64-B8B1-BCD842B35E18}"/>
              </a:ext>
            </a:extLst>
          </p:cNvPr>
          <p:cNvSpPr/>
          <p:nvPr/>
        </p:nvSpPr>
        <p:spPr>
          <a:xfrm>
            <a:off x="2117271" y="4057440"/>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15" name="Rectangle 14">
            <a:extLst>
              <a:ext uri="{FF2B5EF4-FFF2-40B4-BE49-F238E27FC236}">
                <a16:creationId xmlns:a16="http://schemas.microsoft.com/office/drawing/2014/main" id="{99B30E82-17B3-4017-9A1A-38BB3301615C}"/>
              </a:ext>
            </a:extLst>
          </p:cNvPr>
          <p:cNvSpPr/>
          <p:nvPr/>
        </p:nvSpPr>
        <p:spPr>
          <a:xfrm>
            <a:off x="653145" y="4057439"/>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3</a:t>
            </a:r>
          </a:p>
        </p:txBody>
      </p:sp>
      <p:sp>
        <p:nvSpPr>
          <p:cNvPr id="17" name="Espace réservé du contenu 2">
            <a:extLst>
              <a:ext uri="{FF2B5EF4-FFF2-40B4-BE49-F238E27FC236}">
                <a16:creationId xmlns:a16="http://schemas.microsoft.com/office/drawing/2014/main" id="{E2A751E1-6DF9-460A-BFD9-5C9141516DF8}"/>
              </a:ext>
            </a:extLst>
          </p:cNvPr>
          <p:cNvSpPr txBox="1">
            <a:spLocks/>
          </p:cNvSpPr>
          <p:nvPr/>
        </p:nvSpPr>
        <p:spPr>
          <a:xfrm>
            <a:off x="4078514" y="5415929"/>
            <a:ext cx="7460341" cy="1286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jan Pro" panose="02020502050506020301"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Bef>
                <a:spcPts val="0"/>
              </a:spcBef>
              <a:spcAft>
                <a:spcPts val="800"/>
              </a:spcAft>
              <a:buNone/>
              <a:defRPr/>
            </a:pPr>
            <a:r>
              <a:rPr lang="fr-FR" sz="1600" dirty="0">
                <a:solidFill>
                  <a:prstClr val="black"/>
                </a:solidFill>
                <a:ea typeface="Calibri" panose="020F0502020204030204" pitchFamily="34" charset="0"/>
                <a:cs typeface="Arial" panose="020B0604020202020204" pitchFamily="34" charset="0"/>
              </a:rPr>
              <a:t>Politique : Analyse et visualisation des résultats électoraux au Maroc entre 2002 et 2016, que nous apprennent les cartes ? </a:t>
            </a:r>
          </a:p>
        </p:txBody>
      </p:sp>
      <p:sp>
        <p:nvSpPr>
          <p:cNvPr id="19" name="Rectangle 18">
            <a:extLst>
              <a:ext uri="{FF2B5EF4-FFF2-40B4-BE49-F238E27FC236}">
                <a16:creationId xmlns:a16="http://schemas.microsoft.com/office/drawing/2014/main" id="{FD87C20A-21F6-4DE1-8874-950C90631C49}"/>
              </a:ext>
            </a:extLst>
          </p:cNvPr>
          <p:cNvSpPr/>
          <p:nvPr/>
        </p:nvSpPr>
        <p:spPr>
          <a:xfrm>
            <a:off x="2117271" y="5415928"/>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21" name="Rectangle 20">
            <a:extLst>
              <a:ext uri="{FF2B5EF4-FFF2-40B4-BE49-F238E27FC236}">
                <a16:creationId xmlns:a16="http://schemas.microsoft.com/office/drawing/2014/main" id="{9CB5D48D-88C1-439A-980E-B6A3BA65432B}"/>
              </a:ext>
            </a:extLst>
          </p:cNvPr>
          <p:cNvSpPr/>
          <p:nvPr/>
        </p:nvSpPr>
        <p:spPr>
          <a:xfrm>
            <a:off x="653145" y="5415927"/>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4</a:t>
            </a:r>
          </a:p>
        </p:txBody>
      </p:sp>
      <p:pic>
        <p:nvPicPr>
          <p:cNvPr id="12" name="Image 11">
            <a:extLst>
              <a:ext uri="{FF2B5EF4-FFF2-40B4-BE49-F238E27FC236}">
                <a16:creationId xmlns:a16="http://schemas.microsoft.com/office/drawing/2014/main" id="{8A24A1B6-860C-470A-A7C6-57929E325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271" y="1340463"/>
            <a:ext cx="1715491" cy="1313960"/>
          </a:xfrm>
          <a:prstGeom prst="rect">
            <a:avLst/>
          </a:prstGeom>
        </p:spPr>
      </p:pic>
      <p:pic>
        <p:nvPicPr>
          <p:cNvPr id="20" name="Image 19">
            <a:extLst>
              <a:ext uri="{FF2B5EF4-FFF2-40B4-BE49-F238E27FC236}">
                <a16:creationId xmlns:a16="http://schemas.microsoft.com/office/drawing/2014/main" id="{ED706338-9688-48F1-B3E1-9F1C332E3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7271" y="2687285"/>
            <a:ext cx="1717882" cy="1309950"/>
          </a:xfrm>
          <a:prstGeom prst="rect">
            <a:avLst/>
          </a:prstGeom>
        </p:spPr>
      </p:pic>
      <p:pic>
        <p:nvPicPr>
          <p:cNvPr id="22" name="Image 21">
            <a:extLst>
              <a:ext uri="{FF2B5EF4-FFF2-40B4-BE49-F238E27FC236}">
                <a16:creationId xmlns:a16="http://schemas.microsoft.com/office/drawing/2014/main" id="{69560F68-825A-4DF0-8B43-10E4C8FE8D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7271" y="4037499"/>
            <a:ext cx="1715491" cy="1313960"/>
          </a:xfrm>
          <a:prstGeom prst="rect">
            <a:avLst/>
          </a:prstGeom>
        </p:spPr>
      </p:pic>
      <p:pic>
        <p:nvPicPr>
          <p:cNvPr id="24" name="Image 23">
            <a:extLst>
              <a:ext uri="{FF2B5EF4-FFF2-40B4-BE49-F238E27FC236}">
                <a16:creationId xmlns:a16="http://schemas.microsoft.com/office/drawing/2014/main" id="{39AC0A49-581F-4526-BD62-856429B956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7067" y="5391723"/>
            <a:ext cx="1735898" cy="1375678"/>
          </a:xfrm>
          <a:prstGeom prst="rect">
            <a:avLst/>
          </a:prstGeom>
        </p:spPr>
      </p:pic>
    </p:spTree>
    <p:extLst>
      <p:ext uri="{BB962C8B-B14F-4D97-AF65-F5344CB8AC3E}">
        <p14:creationId xmlns:p14="http://schemas.microsoft.com/office/powerpoint/2010/main" val="268260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normAutofit/>
          </a:bodyPr>
          <a:lstStyle/>
          <a:p>
            <a:r>
              <a:rPr lang="fr-FR" dirty="0"/>
              <a:t>Cas étudiés (2/4)</a:t>
            </a:r>
          </a:p>
        </p:txBody>
      </p:sp>
      <p:sp>
        <p:nvSpPr>
          <p:cNvPr id="3" name="Espace réservé du contenu 2">
            <a:extLst>
              <a:ext uri="{FF2B5EF4-FFF2-40B4-BE49-F238E27FC236}">
                <a16:creationId xmlns:a16="http://schemas.microsoft.com/office/drawing/2014/main" id="{59B44252-7CE5-4119-A605-9F836589B08C}"/>
              </a:ext>
            </a:extLst>
          </p:cNvPr>
          <p:cNvSpPr>
            <a:spLocks noGrp="1"/>
          </p:cNvSpPr>
          <p:nvPr>
            <p:ph idx="1"/>
          </p:nvPr>
        </p:nvSpPr>
        <p:spPr>
          <a:xfrm>
            <a:off x="4078514" y="1340465"/>
            <a:ext cx="7460341" cy="1286619"/>
          </a:xfrm>
        </p:spPr>
        <p:txBody>
          <a:bodyPr anchor="ctr">
            <a:normAutofit/>
          </a:bodyPr>
          <a:lstStyle/>
          <a:p>
            <a:pPr marL="0" indent="0" algn="ctr">
              <a:lnSpc>
                <a:spcPct val="107000"/>
              </a:lnSpc>
              <a:spcBef>
                <a:spcPts val="0"/>
              </a:spcBef>
              <a:spcAft>
                <a:spcPts val="800"/>
              </a:spcAft>
              <a:buNone/>
            </a:pPr>
            <a:r>
              <a:rPr lang="fr-FR" sz="1600" dirty="0">
                <a:solidFill>
                  <a:prstClr val="black"/>
                </a:solidFill>
                <a:ea typeface="Calibri" panose="020F0502020204030204" pitchFamily="34" charset="0"/>
                <a:cs typeface="Arial" panose="020B0604020202020204" pitchFamily="34" charset="0"/>
              </a:rPr>
              <a:t>Politique : </a:t>
            </a:r>
            <a:r>
              <a:rPr lang="fr-FR" sz="1600" dirty="0" err="1">
                <a:solidFill>
                  <a:prstClr val="black"/>
                </a:solidFill>
                <a:ea typeface="Calibri" panose="020F0502020204030204" pitchFamily="34" charset="0"/>
                <a:cs typeface="Arial" panose="020B0604020202020204" pitchFamily="34" charset="0"/>
              </a:rPr>
              <a:t>Liegey</a:t>
            </a:r>
            <a:r>
              <a:rPr lang="fr-FR" sz="1600" dirty="0">
                <a:solidFill>
                  <a:prstClr val="black"/>
                </a:solidFill>
                <a:ea typeface="Calibri" panose="020F0502020204030204" pitchFamily="34" charset="0"/>
                <a:cs typeface="Arial" panose="020B0604020202020204" pitchFamily="34" charset="0"/>
              </a:rPr>
              <a:t> Muller et Pons, fondateur d’une startup qui permet de gagner les élections </a:t>
            </a:r>
          </a:p>
          <a:p>
            <a:pPr marL="0" lvl="0" indent="0" algn="ctr">
              <a:lnSpc>
                <a:spcPct val="107000"/>
              </a:lnSpc>
              <a:spcBef>
                <a:spcPts val="0"/>
              </a:spcBef>
              <a:spcAft>
                <a:spcPts val="800"/>
              </a:spcAft>
              <a:buNone/>
            </a:pPr>
            <a:endParaRPr lang="fr-FR" sz="1600" dirty="0">
              <a:effectLst/>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133C6A2-C7C8-44BE-92D5-849CD44938CA}"/>
              </a:ext>
            </a:extLst>
          </p:cNvPr>
          <p:cNvSpPr/>
          <p:nvPr/>
        </p:nvSpPr>
        <p:spPr>
          <a:xfrm>
            <a:off x="2117271" y="1340464"/>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6" name="Rectangle 5">
            <a:extLst>
              <a:ext uri="{FF2B5EF4-FFF2-40B4-BE49-F238E27FC236}">
                <a16:creationId xmlns:a16="http://schemas.microsoft.com/office/drawing/2014/main" id="{865BFE23-76D7-462A-93C3-EE2094C2A1FD}"/>
              </a:ext>
            </a:extLst>
          </p:cNvPr>
          <p:cNvSpPr/>
          <p:nvPr/>
        </p:nvSpPr>
        <p:spPr>
          <a:xfrm>
            <a:off x="653145" y="1340463"/>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5</a:t>
            </a:r>
          </a:p>
        </p:txBody>
      </p:sp>
      <p:sp>
        <p:nvSpPr>
          <p:cNvPr id="7" name="Espace réservé du contenu 2">
            <a:extLst>
              <a:ext uri="{FF2B5EF4-FFF2-40B4-BE49-F238E27FC236}">
                <a16:creationId xmlns:a16="http://schemas.microsoft.com/office/drawing/2014/main" id="{195D42BA-5CD8-4530-8543-A0047C7BA29A}"/>
              </a:ext>
            </a:extLst>
          </p:cNvPr>
          <p:cNvSpPr txBox="1">
            <a:spLocks/>
          </p:cNvSpPr>
          <p:nvPr/>
        </p:nvSpPr>
        <p:spPr>
          <a:xfrm>
            <a:off x="4078514" y="2698953"/>
            <a:ext cx="7460341" cy="1286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jan Pro" panose="02020502050506020301"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Bef>
                <a:spcPts val="0"/>
              </a:spcBef>
              <a:spcAft>
                <a:spcPts val="800"/>
              </a:spcAft>
              <a:buNone/>
            </a:pPr>
            <a:r>
              <a:rPr lang="fr-FR" sz="1600" dirty="0">
                <a:ea typeface="Calibri" panose="020F0502020204030204" pitchFamily="34" charset="0"/>
                <a:cs typeface="Arial" panose="020B0604020202020204" pitchFamily="34" charset="0"/>
              </a:rPr>
              <a:t>Secteur du cuir en crise – quelle politique de sauvetage et de rebond ? (Cas édité par l’enseignant) – Diagnostic et solution ; </a:t>
            </a:r>
          </a:p>
        </p:txBody>
      </p:sp>
      <p:sp>
        <p:nvSpPr>
          <p:cNvPr id="8" name="Rectangle 7">
            <a:extLst>
              <a:ext uri="{FF2B5EF4-FFF2-40B4-BE49-F238E27FC236}">
                <a16:creationId xmlns:a16="http://schemas.microsoft.com/office/drawing/2014/main" id="{8E687370-A429-4EAF-A03C-3F391A630FA9}"/>
              </a:ext>
            </a:extLst>
          </p:cNvPr>
          <p:cNvSpPr/>
          <p:nvPr/>
        </p:nvSpPr>
        <p:spPr>
          <a:xfrm>
            <a:off x="2117271" y="2698952"/>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9" name="Rectangle 8">
            <a:extLst>
              <a:ext uri="{FF2B5EF4-FFF2-40B4-BE49-F238E27FC236}">
                <a16:creationId xmlns:a16="http://schemas.microsoft.com/office/drawing/2014/main" id="{DA93E576-3176-4BCE-B222-146C0773D711}"/>
              </a:ext>
            </a:extLst>
          </p:cNvPr>
          <p:cNvSpPr/>
          <p:nvPr/>
        </p:nvSpPr>
        <p:spPr>
          <a:xfrm>
            <a:off x="653145" y="2698951"/>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6</a:t>
            </a:r>
          </a:p>
        </p:txBody>
      </p:sp>
      <p:sp>
        <p:nvSpPr>
          <p:cNvPr id="11" name="Espace réservé du contenu 2">
            <a:extLst>
              <a:ext uri="{FF2B5EF4-FFF2-40B4-BE49-F238E27FC236}">
                <a16:creationId xmlns:a16="http://schemas.microsoft.com/office/drawing/2014/main" id="{C7BDDD3D-D1A5-4F84-AF32-500247B44EAB}"/>
              </a:ext>
            </a:extLst>
          </p:cNvPr>
          <p:cNvSpPr txBox="1">
            <a:spLocks/>
          </p:cNvSpPr>
          <p:nvPr/>
        </p:nvSpPr>
        <p:spPr>
          <a:xfrm>
            <a:off x="4078514" y="4057441"/>
            <a:ext cx="7460341" cy="1286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jan Pro" panose="02020502050506020301"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Bef>
                <a:spcPts val="0"/>
              </a:spcBef>
              <a:spcAft>
                <a:spcPts val="800"/>
              </a:spcAft>
              <a:buNone/>
            </a:pPr>
            <a:r>
              <a:rPr lang="fr-FR" sz="1600" dirty="0">
                <a:ea typeface="Calibri" panose="020F0502020204030204" pitchFamily="34" charset="0"/>
                <a:cs typeface="Arial" panose="020B0604020202020204" pitchFamily="34" charset="0"/>
              </a:rPr>
              <a:t>mise en place d’une nouvelle politique de subvention des pompes à énergie solaire pour les agriculteurs (Cas édité par l’enseignant) ; </a:t>
            </a:r>
          </a:p>
        </p:txBody>
      </p:sp>
      <p:sp>
        <p:nvSpPr>
          <p:cNvPr id="13" name="Rectangle 12">
            <a:extLst>
              <a:ext uri="{FF2B5EF4-FFF2-40B4-BE49-F238E27FC236}">
                <a16:creationId xmlns:a16="http://schemas.microsoft.com/office/drawing/2014/main" id="{1879F595-D7D9-4E64-B8B1-BCD842B35E18}"/>
              </a:ext>
            </a:extLst>
          </p:cNvPr>
          <p:cNvSpPr/>
          <p:nvPr/>
        </p:nvSpPr>
        <p:spPr>
          <a:xfrm>
            <a:off x="2117271" y="4057440"/>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15" name="Rectangle 14">
            <a:extLst>
              <a:ext uri="{FF2B5EF4-FFF2-40B4-BE49-F238E27FC236}">
                <a16:creationId xmlns:a16="http://schemas.microsoft.com/office/drawing/2014/main" id="{99B30E82-17B3-4017-9A1A-38BB3301615C}"/>
              </a:ext>
            </a:extLst>
          </p:cNvPr>
          <p:cNvSpPr/>
          <p:nvPr/>
        </p:nvSpPr>
        <p:spPr>
          <a:xfrm>
            <a:off x="653145" y="4057439"/>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7</a:t>
            </a:r>
          </a:p>
        </p:txBody>
      </p:sp>
      <p:sp>
        <p:nvSpPr>
          <p:cNvPr id="17" name="Espace réservé du contenu 2">
            <a:extLst>
              <a:ext uri="{FF2B5EF4-FFF2-40B4-BE49-F238E27FC236}">
                <a16:creationId xmlns:a16="http://schemas.microsoft.com/office/drawing/2014/main" id="{E2A751E1-6DF9-460A-BFD9-5C9141516DF8}"/>
              </a:ext>
            </a:extLst>
          </p:cNvPr>
          <p:cNvSpPr txBox="1">
            <a:spLocks/>
          </p:cNvSpPr>
          <p:nvPr/>
        </p:nvSpPr>
        <p:spPr>
          <a:xfrm>
            <a:off x="4078514" y="5415929"/>
            <a:ext cx="7460341" cy="1286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jan Pro" panose="02020502050506020301"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Bef>
                <a:spcPts val="0"/>
              </a:spcBef>
              <a:spcAft>
                <a:spcPts val="800"/>
              </a:spcAft>
              <a:buNone/>
            </a:pPr>
            <a:r>
              <a:rPr lang="fr-FR" sz="1600" dirty="0">
                <a:ea typeface="Calibri" panose="020F0502020204030204" pitchFamily="34" charset="0"/>
                <a:cs typeface="Arial" panose="020B0604020202020204" pitchFamily="34" charset="0"/>
              </a:rPr>
              <a:t>Sport : cas pratique d’utilisation du théorème de Bayes – Contrôle de dopage des athlètes ; </a:t>
            </a:r>
          </a:p>
        </p:txBody>
      </p:sp>
      <p:sp>
        <p:nvSpPr>
          <p:cNvPr id="19" name="Rectangle 18">
            <a:extLst>
              <a:ext uri="{FF2B5EF4-FFF2-40B4-BE49-F238E27FC236}">
                <a16:creationId xmlns:a16="http://schemas.microsoft.com/office/drawing/2014/main" id="{FD87C20A-21F6-4DE1-8874-950C90631C49}"/>
              </a:ext>
            </a:extLst>
          </p:cNvPr>
          <p:cNvSpPr/>
          <p:nvPr/>
        </p:nvSpPr>
        <p:spPr>
          <a:xfrm>
            <a:off x="2117271" y="5415928"/>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21" name="Rectangle 20">
            <a:extLst>
              <a:ext uri="{FF2B5EF4-FFF2-40B4-BE49-F238E27FC236}">
                <a16:creationId xmlns:a16="http://schemas.microsoft.com/office/drawing/2014/main" id="{9CB5D48D-88C1-439A-980E-B6A3BA65432B}"/>
              </a:ext>
            </a:extLst>
          </p:cNvPr>
          <p:cNvSpPr/>
          <p:nvPr/>
        </p:nvSpPr>
        <p:spPr>
          <a:xfrm>
            <a:off x="653145" y="5415927"/>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8</a:t>
            </a:r>
          </a:p>
        </p:txBody>
      </p:sp>
      <p:pic>
        <p:nvPicPr>
          <p:cNvPr id="14" name="Image 13">
            <a:extLst>
              <a:ext uri="{FF2B5EF4-FFF2-40B4-BE49-F238E27FC236}">
                <a16:creationId xmlns:a16="http://schemas.microsoft.com/office/drawing/2014/main" id="{FDC34E50-2F98-42C7-A03B-620B18FB3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272" y="2688647"/>
            <a:ext cx="1687286" cy="1296923"/>
          </a:xfrm>
          <a:prstGeom prst="rect">
            <a:avLst/>
          </a:prstGeom>
        </p:spPr>
      </p:pic>
      <p:pic>
        <p:nvPicPr>
          <p:cNvPr id="18" name="Image 17">
            <a:extLst>
              <a:ext uri="{FF2B5EF4-FFF2-40B4-BE49-F238E27FC236}">
                <a16:creationId xmlns:a16="http://schemas.microsoft.com/office/drawing/2014/main" id="{C55E33FF-7D00-4428-91EF-98618D144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7272" y="4057439"/>
            <a:ext cx="1687286" cy="1296923"/>
          </a:xfrm>
          <a:prstGeom prst="rect">
            <a:avLst/>
          </a:prstGeom>
        </p:spPr>
      </p:pic>
      <p:pic>
        <p:nvPicPr>
          <p:cNvPr id="22" name="Image 21">
            <a:extLst>
              <a:ext uri="{FF2B5EF4-FFF2-40B4-BE49-F238E27FC236}">
                <a16:creationId xmlns:a16="http://schemas.microsoft.com/office/drawing/2014/main" id="{4FE1D996-B3B1-4C9B-B537-9667A2B3E3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578" y="5391204"/>
            <a:ext cx="1723819" cy="1311342"/>
          </a:xfrm>
          <a:prstGeom prst="rect">
            <a:avLst/>
          </a:prstGeom>
        </p:spPr>
      </p:pic>
      <p:pic>
        <p:nvPicPr>
          <p:cNvPr id="23" name="Image 22">
            <a:extLst>
              <a:ext uri="{FF2B5EF4-FFF2-40B4-BE49-F238E27FC236}">
                <a16:creationId xmlns:a16="http://schemas.microsoft.com/office/drawing/2014/main" id="{3364885B-D901-4C89-9C32-BB0954FD20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2965" y="1351295"/>
            <a:ext cx="1735897" cy="1301418"/>
          </a:xfrm>
          <a:prstGeom prst="rect">
            <a:avLst/>
          </a:prstGeom>
        </p:spPr>
      </p:pic>
      <p:pic>
        <p:nvPicPr>
          <p:cNvPr id="25" name="Image 24">
            <a:extLst>
              <a:ext uri="{FF2B5EF4-FFF2-40B4-BE49-F238E27FC236}">
                <a16:creationId xmlns:a16="http://schemas.microsoft.com/office/drawing/2014/main" id="{3BF54499-CCBE-4526-B5E7-4FF8CAF8B4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2965" y="2706160"/>
            <a:ext cx="1687286" cy="1296924"/>
          </a:xfrm>
          <a:prstGeom prst="rect">
            <a:avLst/>
          </a:prstGeom>
        </p:spPr>
      </p:pic>
      <p:pic>
        <p:nvPicPr>
          <p:cNvPr id="26" name="Image 25">
            <a:extLst>
              <a:ext uri="{FF2B5EF4-FFF2-40B4-BE49-F238E27FC236}">
                <a16:creationId xmlns:a16="http://schemas.microsoft.com/office/drawing/2014/main" id="{8BF0138D-3EA1-4117-9191-931B733ED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271" y="4056531"/>
            <a:ext cx="1687286" cy="1296923"/>
          </a:xfrm>
          <a:prstGeom prst="rect">
            <a:avLst/>
          </a:prstGeom>
        </p:spPr>
      </p:pic>
      <p:pic>
        <p:nvPicPr>
          <p:cNvPr id="27" name="Image 26">
            <a:extLst>
              <a:ext uri="{FF2B5EF4-FFF2-40B4-BE49-F238E27FC236}">
                <a16:creationId xmlns:a16="http://schemas.microsoft.com/office/drawing/2014/main" id="{D743A6FA-DB98-4F59-AC51-FDD9A4D1B4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965" y="5435256"/>
            <a:ext cx="1687286" cy="1296923"/>
          </a:xfrm>
          <a:prstGeom prst="rect">
            <a:avLst/>
          </a:prstGeom>
        </p:spPr>
      </p:pic>
    </p:spTree>
    <p:extLst>
      <p:ext uri="{BB962C8B-B14F-4D97-AF65-F5344CB8AC3E}">
        <p14:creationId xmlns:p14="http://schemas.microsoft.com/office/powerpoint/2010/main" val="301508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ke Jacket – Pieces of History">
            <a:extLst>
              <a:ext uri="{FF2B5EF4-FFF2-40B4-BE49-F238E27FC236}">
                <a16:creationId xmlns:a16="http://schemas.microsoft.com/office/drawing/2014/main" id="{27E8BDB9-F5CC-49FE-8AAF-6F34251A6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5324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que 2" descr="Europe">
            <a:extLst>
              <a:ext uri="{FF2B5EF4-FFF2-40B4-BE49-F238E27FC236}">
                <a16:creationId xmlns:a16="http://schemas.microsoft.com/office/drawing/2014/main" id="{45AA46DD-D392-461C-9BE7-B9B48029066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113" t="51457" r="66592" b="27636"/>
          <a:stretch/>
        </p:blipFill>
        <p:spPr>
          <a:xfrm>
            <a:off x="6847153" y="1"/>
            <a:ext cx="5344847" cy="6858000"/>
          </a:xfrm>
          <a:prstGeom prst="rect">
            <a:avLst/>
          </a:prstGeom>
        </p:spPr>
      </p:pic>
      <p:sp>
        <p:nvSpPr>
          <p:cNvPr id="4" name="Rectangle 3">
            <a:extLst>
              <a:ext uri="{FF2B5EF4-FFF2-40B4-BE49-F238E27FC236}">
                <a16:creationId xmlns:a16="http://schemas.microsoft.com/office/drawing/2014/main" id="{AAE710E1-F937-4D26-AD5F-1E52E1654EBA}"/>
              </a:ext>
            </a:extLst>
          </p:cNvPr>
          <p:cNvSpPr/>
          <p:nvPr/>
        </p:nvSpPr>
        <p:spPr>
          <a:xfrm>
            <a:off x="6096000" y="49880"/>
            <a:ext cx="5532437" cy="9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rajan Pro" panose="02020502050506020301" pitchFamily="18" charset="0"/>
              </a:rPr>
              <a:t>Printemps 1944</a:t>
            </a:r>
          </a:p>
        </p:txBody>
      </p:sp>
      <p:pic>
        <p:nvPicPr>
          <p:cNvPr id="1028" name="Picture 4">
            <a:extLst>
              <a:ext uri="{FF2B5EF4-FFF2-40B4-BE49-F238E27FC236}">
                <a16:creationId xmlns:a16="http://schemas.microsoft.com/office/drawing/2014/main" id="{F18CF5D3-3A97-417D-8D74-BCB468F57B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22527" y="5370021"/>
            <a:ext cx="1233055" cy="739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5] Dave Hickey: World War II: allies, axis, Én, én, en, hitler, ìi, iì,  ii, invasion | Glogster EDU - Interactive multimedia posters">
            <a:extLst>
              <a:ext uri="{FF2B5EF4-FFF2-40B4-BE49-F238E27FC236}">
                <a16:creationId xmlns:a16="http://schemas.microsoft.com/office/drawing/2014/main" id="{4765424D-E50D-4B0C-9683-B49E145C426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491" b="8619"/>
          <a:stretch/>
        </p:blipFill>
        <p:spPr bwMode="auto">
          <a:xfrm>
            <a:off x="9154306" y="3686697"/>
            <a:ext cx="981688" cy="4987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2DA8F11-7839-4907-9474-3C4167190FE2}"/>
              </a:ext>
            </a:extLst>
          </p:cNvPr>
          <p:cNvSpPr/>
          <p:nvPr/>
        </p:nvSpPr>
        <p:spPr>
          <a:xfrm>
            <a:off x="370964" y="5627715"/>
            <a:ext cx="4638502" cy="964277"/>
          </a:xfrm>
          <a:prstGeom prst="rect">
            <a:avLst/>
          </a:prstGeom>
          <a:solidFill>
            <a:srgbClr val="44546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ajan Pro" panose="02020502050506020301" pitchFamily="18" charset="0"/>
              </a:rPr>
              <a:t> commandant suprême des forces alliées en Europe</a:t>
            </a:r>
          </a:p>
        </p:txBody>
      </p:sp>
    </p:spTree>
    <p:extLst>
      <p:ext uri="{BB962C8B-B14F-4D97-AF65-F5344CB8AC3E}">
        <p14:creationId xmlns:p14="http://schemas.microsoft.com/office/powerpoint/2010/main" val="264266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normAutofit/>
          </a:bodyPr>
          <a:lstStyle/>
          <a:p>
            <a:r>
              <a:rPr lang="fr-FR" dirty="0"/>
              <a:t>Cas étudiés (3/4)</a:t>
            </a:r>
          </a:p>
        </p:txBody>
      </p:sp>
      <p:sp>
        <p:nvSpPr>
          <p:cNvPr id="3" name="Espace réservé du contenu 2">
            <a:extLst>
              <a:ext uri="{FF2B5EF4-FFF2-40B4-BE49-F238E27FC236}">
                <a16:creationId xmlns:a16="http://schemas.microsoft.com/office/drawing/2014/main" id="{59B44252-7CE5-4119-A605-9F836589B08C}"/>
              </a:ext>
            </a:extLst>
          </p:cNvPr>
          <p:cNvSpPr>
            <a:spLocks noGrp="1"/>
          </p:cNvSpPr>
          <p:nvPr>
            <p:ph idx="1"/>
          </p:nvPr>
        </p:nvSpPr>
        <p:spPr>
          <a:xfrm>
            <a:off x="4078514" y="1340465"/>
            <a:ext cx="7460341" cy="1286619"/>
          </a:xfrm>
        </p:spPr>
        <p:txBody>
          <a:bodyPr anchor="ctr">
            <a:normAutofit/>
          </a:bodyPr>
          <a:lstStyle/>
          <a:p>
            <a:pPr marL="0" lvl="0" indent="0">
              <a:lnSpc>
                <a:spcPct val="107000"/>
              </a:lnSpc>
              <a:spcBef>
                <a:spcPts val="0"/>
              </a:spcBef>
              <a:spcAft>
                <a:spcPts val="800"/>
              </a:spcAft>
              <a:buNone/>
            </a:pPr>
            <a:r>
              <a:rPr lang="fr-FR" sz="1600" dirty="0">
                <a:effectLst/>
                <a:ea typeface="Calibri" panose="020F0502020204030204" pitchFamily="34" charset="0"/>
                <a:cs typeface="Arial" panose="020B0604020202020204" pitchFamily="34" charset="0"/>
              </a:rPr>
              <a:t>Tireur du Maryland en 2014, que nous apprend l’analyse des réseaux sociaux sur la réaction des forces de l’ordre ?</a:t>
            </a:r>
          </a:p>
        </p:txBody>
      </p:sp>
      <p:sp>
        <p:nvSpPr>
          <p:cNvPr id="4" name="Rectangle 3">
            <a:extLst>
              <a:ext uri="{FF2B5EF4-FFF2-40B4-BE49-F238E27FC236}">
                <a16:creationId xmlns:a16="http://schemas.microsoft.com/office/drawing/2014/main" id="{E133C6A2-C7C8-44BE-92D5-849CD44938CA}"/>
              </a:ext>
            </a:extLst>
          </p:cNvPr>
          <p:cNvSpPr/>
          <p:nvPr/>
        </p:nvSpPr>
        <p:spPr>
          <a:xfrm>
            <a:off x="2117271" y="1340464"/>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6" name="Rectangle 5">
            <a:extLst>
              <a:ext uri="{FF2B5EF4-FFF2-40B4-BE49-F238E27FC236}">
                <a16:creationId xmlns:a16="http://schemas.microsoft.com/office/drawing/2014/main" id="{865BFE23-76D7-462A-93C3-EE2094C2A1FD}"/>
              </a:ext>
            </a:extLst>
          </p:cNvPr>
          <p:cNvSpPr/>
          <p:nvPr/>
        </p:nvSpPr>
        <p:spPr>
          <a:xfrm>
            <a:off x="653145" y="1340463"/>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9</a:t>
            </a:r>
          </a:p>
        </p:txBody>
      </p:sp>
      <p:sp>
        <p:nvSpPr>
          <p:cNvPr id="7" name="Espace réservé du contenu 2">
            <a:extLst>
              <a:ext uri="{FF2B5EF4-FFF2-40B4-BE49-F238E27FC236}">
                <a16:creationId xmlns:a16="http://schemas.microsoft.com/office/drawing/2014/main" id="{195D42BA-5CD8-4530-8543-A0047C7BA29A}"/>
              </a:ext>
            </a:extLst>
          </p:cNvPr>
          <p:cNvSpPr txBox="1">
            <a:spLocks/>
          </p:cNvSpPr>
          <p:nvPr/>
        </p:nvSpPr>
        <p:spPr>
          <a:xfrm>
            <a:off x="4078514" y="2698953"/>
            <a:ext cx="7460341" cy="1286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jan Pro" panose="02020502050506020301"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Bef>
                <a:spcPts val="0"/>
              </a:spcBef>
              <a:spcAft>
                <a:spcPts val="800"/>
              </a:spcAft>
              <a:buNone/>
            </a:pPr>
            <a:r>
              <a:rPr lang="fr-FR" sz="1600" dirty="0">
                <a:effectLst/>
                <a:ea typeface="Calibri" panose="020F0502020204030204" pitchFamily="34" charset="0"/>
                <a:cs typeface="Arial" panose="020B0604020202020204" pitchFamily="34" charset="0"/>
              </a:rPr>
              <a:t>Cyber criminalité : Cambridge </a:t>
            </a:r>
            <a:r>
              <a:rPr lang="fr-FR" sz="1600" dirty="0" err="1">
                <a:effectLst/>
                <a:ea typeface="Calibri" panose="020F0502020204030204" pitchFamily="34" charset="0"/>
                <a:cs typeface="Arial" panose="020B0604020202020204" pitchFamily="34" charset="0"/>
              </a:rPr>
              <a:t>Analytica</a:t>
            </a:r>
            <a:r>
              <a:rPr lang="fr-FR" sz="1600" dirty="0">
                <a:effectLst/>
                <a:ea typeface="Calibri" panose="020F0502020204030204" pitchFamily="34" charset="0"/>
                <a:cs typeface="Arial" panose="020B0604020202020204" pitchFamily="34" charset="0"/>
              </a:rPr>
              <a:t> ou comment une société a réussi à aspirer les données de 87 millions de citoyens américains pour influencer leur vote en faveur de certaines forces politiques en présence ; </a:t>
            </a:r>
          </a:p>
        </p:txBody>
      </p:sp>
      <p:sp>
        <p:nvSpPr>
          <p:cNvPr id="8" name="Rectangle 7">
            <a:extLst>
              <a:ext uri="{FF2B5EF4-FFF2-40B4-BE49-F238E27FC236}">
                <a16:creationId xmlns:a16="http://schemas.microsoft.com/office/drawing/2014/main" id="{8E687370-A429-4EAF-A03C-3F391A630FA9}"/>
              </a:ext>
            </a:extLst>
          </p:cNvPr>
          <p:cNvSpPr/>
          <p:nvPr/>
        </p:nvSpPr>
        <p:spPr>
          <a:xfrm>
            <a:off x="2117271" y="2698952"/>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9" name="Rectangle 8">
            <a:extLst>
              <a:ext uri="{FF2B5EF4-FFF2-40B4-BE49-F238E27FC236}">
                <a16:creationId xmlns:a16="http://schemas.microsoft.com/office/drawing/2014/main" id="{DA93E576-3176-4BCE-B222-146C0773D711}"/>
              </a:ext>
            </a:extLst>
          </p:cNvPr>
          <p:cNvSpPr/>
          <p:nvPr/>
        </p:nvSpPr>
        <p:spPr>
          <a:xfrm>
            <a:off x="653145" y="2698951"/>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10</a:t>
            </a:r>
          </a:p>
        </p:txBody>
      </p:sp>
      <p:sp>
        <p:nvSpPr>
          <p:cNvPr id="11" name="Espace réservé du contenu 2">
            <a:extLst>
              <a:ext uri="{FF2B5EF4-FFF2-40B4-BE49-F238E27FC236}">
                <a16:creationId xmlns:a16="http://schemas.microsoft.com/office/drawing/2014/main" id="{C7BDDD3D-D1A5-4F84-AF32-500247B44EAB}"/>
              </a:ext>
            </a:extLst>
          </p:cNvPr>
          <p:cNvSpPr txBox="1">
            <a:spLocks/>
          </p:cNvSpPr>
          <p:nvPr/>
        </p:nvSpPr>
        <p:spPr>
          <a:xfrm>
            <a:off x="4078514" y="4057441"/>
            <a:ext cx="7460341" cy="1286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jan Pro" panose="02020502050506020301"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Bef>
                <a:spcPts val="0"/>
              </a:spcBef>
              <a:spcAft>
                <a:spcPts val="800"/>
              </a:spcAft>
              <a:buNone/>
            </a:pPr>
            <a:r>
              <a:rPr lang="fr-FR" sz="1600" dirty="0">
                <a:effectLst/>
                <a:ea typeface="Calibri" panose="020F0502020204030204" pitchFamily="34" charset="0"/>
                <a:cs typeface="Arial" panose="020B0604020202020204" pitchFamily="34" charset="0"/>
              </a:rPr>
              <a:t>Influence : Cas d’étude de sociétés basées en Russie ayant influencé des millions d’américains lors des élections présidentielles ; </a:t>
            </a:r>
          </a:p>
        </p:txBody>
      </p:sp>
      <p:sp>
        <p:nvSpPr>
          <p:cNvPr id="13" name="Rectangle 12">
            <a:extLst>
              <a:ext uri="{FF2B5EF4-FFF2-40B4-BE49-F238E27FC236}">
                <a16:creationId xmlns:a16="http://schemas.microsoft.com/office/drawing/2014/main" id="{1879F595-D7D9-4E64-B8B1-BCD842B35E18}"/>
              </a:ext>
            </a:extLst>
          </p:cNvPr>
          <p:cNvSpPr/>
          <p:nvPr/>
        </p:nvSpPr>
        <p:spPr>
          <a:xfrm>
            <a:off x="2117271" y="4057440"/>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15" name="Rectangle 14">
            <a:extLst>
              <a:ext uri="{FF2B5EF4-FFF2-40B4-BE49-F238E27FC236}">
                <a16:creationId xmlns:a16="http://schemas.microsoft.com/office/drawing/2014/main" id="{99B30E82-17B3-4017-9A1A-38BB3301615C}"/>
              </a:ext>
            </a:extLst>
          </p:cNvPr>
          <p:cNvSpPr/>
          <p:nvPr/>
        </p:nvSpPr>
        <p:spPr>
          <a:xfrm>
            <a:off x="653145" y="4057439"/>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11</a:t>
            </a:r>
          </a:p>
        </p:txBody>
      </p:sp>
      <p:sp>
        <p:nvSpPr>
          <p:cNvPr id="17" name="Espace réservé du contenu 2">
            <a:extLst>
              <a:ext uri="{FF2B5EF4-FFF2-40B4-BE49-F238E27FC236}">
                <a16:creationId xmlns:a16="http://schemas.microsoft.com/office/drawing/2014/main" id="{E2A751E1-6DF9-460A-BFD9-5C9141516DF8}"/>
              </a:ext>
            </a:extLst>
          </p:cNvPr>
          <p:cNvSpPr txBox="1">
            <a:spLocks/>
          </p:cNvSpPr>
          <p:nvPr/>
        </p:nvSpPr>
        <p:spPr>
          <a:xfrm>
            <a:off x="4078514" y="5415929"/>
            <a:ext cx="7460341" cy="1286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jan Pro" panose="02020502050506020301"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jan Pro" panose="02020502050506020301"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jan Pro" panose="02020502050506020301"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jan Pro" panose="02020502050506020301"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Bef>
                <a:spcPts val="0"/>
              </a:spcBef>
              <a:spcAft>
                <a:spcPts val="800"/>
              </a:spcAft>
              <a:buNone/>
            </a:pPr>
            <a:r>
              <a:rPr lang="fr-FR" sz="1600" dirty="0">
                <a:effectLst/>
                <a:ea typeface="Calibri" panose="020F0502020204030204" pitchFamily="34" charset="0"/>
                <a:cs typeface="Arial" panose="020B0604020202020204" pitchFamily="34" charset="0"/>
              </a:rPr>
              <a:t>Organisations : </a:t>
            </a:r>
            <a:r>
              <a:rPr lang="fr-FR" sz="1600" dirty="0" err="1">
                <a:effectLst/>
                <a:ea typeface="Calibri" panose="020F0502020204030204" pitchFamily="34" charset="0"/>
                <a:cs typeface="Arial" panose="020B0604020202020204" pitchFamily="34" charset="0"/>
              </a:rPr>
              <a:t>Using</a:t>
            </a:r>
            <a:r>
              <a:rPr lang="fr-FR" sz="1600" dirty="0">
                <a:effectLst/>
                <a:ea typeface="Calibri" panose="020F0502020204030204" pitchFamily="34" charset="0"/>
                <a:cs typeface="Arial" panose="020B0604020202020204" pitchFamily="34" charset="0"/>
              </a:rPr>
              <a:t> Data to </a:t>
            </a:r>
            <a:r>
              <a:rPr lang="fr-FR" sz="1600" dirty="0" err="1">
                <a:effectLst/>
                <a:ea typeface="Calibri" panose="020F0502020204030204" pitchFamily="34" charset="0"/>
                <a:cs typeface="Arial" panose="020B0604020202020204" pitchFamily="34" charset="0"/>
              </a:rPr>
              <a:t>Inform</a:t>
            </a:r>
            <a:r>
              <a:rPr lang="fr-FR" sz="1600" dirty="0">
                <a:effectLst/>
                <a:ea typeface="Calibri" panose="020F0502020204030204" pitchFamily="34" charset="0"/>
                <a:cs typeface="Arial" panose="020B0604020202020204" pitchFamily="34" charset="0"/>
              </a:rPr>
              <a:t> Practice and Policy </a:t>
            </a:r>
            <a:r>
              <a:rPr lang="fr-FR" sz="1600" dirty="0" err="1">
                <a:effectLst/>
                <a:ea typeface="Calibri" panose="020F0502020204030204" pitchFamily="34" charset="0"/>
                <a:cs typeface="Arial" panose="020B0604020202020204" pitchFamily="34" charset="0"/>
              </a:rPr>
              <a:t>Decisions</a:t>
            </a:r>
            <a:r>
              <a:rPr lang="fr-FR" sz="1600" dirty="0">
                <a:effectLst/>
                <a:ea typeface="Calibri" panose="020F0502020204030204" pitchFamily="34" charset="0"/>
                <a:cs typeface="Arial" panose="020B0604020202020204" pitchFamily="34" charset="0"/>
              </a:rPr>
              <a:t> in Child </a:t>
            </a:r>
            <a:r>
              <a:rPr lang="fr-FR" sz="1600" dirty="0" err="1">
                <a:effectLst/>
                <a:ea typeface="Calibri" panose="020F0502020204030204" pitchFamily="34" charset="0"/>
                <a:cs typeface="Arial" panose="020B0604020202020204" pitchFamily="34" charset="0"/>
              </a:rPr>
              <a:t>Welfare</a:t>
            </a:r>
            <a:r>
              <a:rPr lang="fr-FR" sz="1600" dirty="0">
                <a:effectLst/>
                <a:ea typeface="Calibri" panose="020F0502020204030204" pitchFamily="34" charset="0"/>
                <a:cs typeface="Arial" panose="020B0604020202020204" pitchFamily="34" charset="0"/>
              </a:rPr>
              <a:t> Organizations - James Bell Associates on </a:t>
            </a:r>
            <a:r>
              <a:rPr lang="fr-FR" sz="1600" dirty="0" err="1">
                <a:effectLst/>
                <a:ea typeface="Calibri" panose="020F0502020204030204" pitchFamily="34" charset="0"/>
                <a:cs typeface="Arial" panose="020B0604020202020204" pitchFamily="34" charset="0"/>
              </a:rPr>
              <a:t>behalf</a:t>
            </a:r>
            <a:r>
              <a:rPr lang="fr-FR" sz="1600" dirty="0">
                <a:effectLst/>
                <a:ea typeface="Calibri" panose="020F0502020204030204" pitchFamily="34" charset="0"/>
                <a:cs typeface="Arial" panose="020B0604020202020204" pitchFamily="34" charset="0"/>
              </a:rPr>
              <a:t> of the </a:t>
            </a:r>
            <a:r>
              <a:rPr lang="fr-FR" sz="1600" dirty="0" err="1">
                <a:effectLst/>
                <a:ea typeface="Calibri" panose="020F0502020204030204" pitchFamily="34" charset="0"/>
                <a:cs typeface="Arial" panose="020B0604020202020204" pitchFamily="34" charset="0"/>
              </a:rPr>
              <a:t>Children’s</a:t>
            </a:r>
            <a:r>
              <a:rPr lang="fr-FR" sz="1600" dirty="0">
                <a:effectLst/>
                <a:ea typeface="Calibri" panose="020F0502020204030204" pitchFamily="34" charset="0"/>
                <a:cs typeface="Arial" panose="020B0604020202020204" pitchFamily="34" charset="0"/>
              </a:rPr>
              <a:t> Bureau, U.S. </a:t>
            </a:r>
            <a:r>
              <a:rPr lang="fr-FR" sz="1600" dirty="0" err="1">
                <a:effectLst/>
                <a:ea typeface="Calibri" panose="020F0502020204030204" pitchFamily="34" charset="0"/>
                <a:cs typeface="Arial" panose="020B0604020202020204" pitchFamily="34" charset="0"/>
              </a:rPr>
              <a:t>Department</a:t>
            </a:r>
            <a:r>
              <a:rPr lang="fr-FR" sz="1600" dirty="0">
                <a:effectLst/>
                <a:ea typeface="Calibri" panose="020F0502020204030204" pitchFamily="34" charset="0"/>
                <a:cs typeface="Arial" panose="020B0604020202020204" pitchFamily="34" charset="0"/>
              </a:rPr>
              <a:t> of </a:t>
            </a:r>
            <a:r>
              <a:rPr lang="fr-FR" sz="1600" dirty="0" err="1">
                <a:effectLst/>
                <a:ea typeface="Calibri" panose="020F0502020204030204" pitchFamily="34" charset="0"/>
                <a:cs typeface="Arial" panose="020B0604020202020204" pitchFamily="34" charset="0"/>
              </a:rPr>
              <a:t>Health</a:t>
            </a:r>
            <a:r>
              <a:rPr lang="fr-FR" sz="1600" dirty="0">
                <a:effectLst/>
                <a:ea typeface="Calibri" panose="020F0502020204030204" pitchFamily="34" charset="0"/>
                <a:cs typeface="Arial" panose="020B0604020202020204" pitchFamily="34" charset="0"/>
              </a:rPr>
              <a:t> and Human Services (HHS). </a:t>
            </a:r>
          </a:p>
        </p:txBody>
      </p:sp>
      <p:sp>
        <p:nvSpPr>
          <p:cNvPr id="19" name="Rectangle 18">
            <a:extLst>
              <a:ext uri="{FF2B5EF4-FFF2-40B4-BE49-F238E27FC236}">
                <a16:creationId xmlns:a16="http://schemas.microsoft.com/office/drawing/2014/main" id="{FD87C20A-21F6-4DE1-8874-950C90631C49}"/>
              </a:ext>
            </a:extLst>
          </p:cNvPr>
          <p:cNvSpPr/>
          <p:nvPr/>
        </p:nvSpPr>
        <p:spPr>
          <a:xfrm>
            <a:off x="2117271" y="5415928"/>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21" name="Rectangle 20">
            <a:extLst>
              <a:ext uri="{FF2B5EF4-FFF2-40B4-BE49-F238E27FC236}">
                <a16:creationId xmlns:a16="http://schemas.microsoft.com/office/drawing/2014/main" id="{9CB5D48D-88C1-439A-980E-B6A3BA65432B}"/>
              </a:ext>
            </a:extLst>
          </p:cNvPr>
          <p:cNvSpPr/>
          <p:nvPr/>
        </p:nvSpPr>
        <p:spPr>
          <a:xfrm>
            <a:off x="653145" y="5415927"/>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12</a:t>
            </a:r>
          </a:p>
        </p:txBody>
      </p:sp>
      <p:pic>
        <p:nvPicPr>
          <p:cNvPr id="10" name="Image 9">
            <a:extLst>
              <a:ext uri="{FF2B5EF4-FFF2-40B4-BE49-F238E27FC236}">
                <a16:creationId xmlns:a16="http://schemas.microsoft.com/office/drawing/2014/main" id="{25FA6A80-0AD4-4265-9ADF-97534FDD2D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272" y="1340463"/>
            <a:ext cx="1687286" cy="1296818"/>
          </a:xfrm>
          <a:prstGeom prst="rect">
            <a:avLst/>
          </a:prstGeom>
        </p:spPr>
      </p:pic>
      <p:pic>
        <p:nvPicPr>
          <p:cNvPr id="18" name="Image 17">
            <a:extLst>
              <a:ext uri="{FF2B5EF4-FFF2-40B4-BE49-F238E27FC236}">
                <a16:creationId xmlns:a16="http://schemas.microsoft.com/office/drawing/2014/main" id="{2221D687-37E4-4454-8041-960774102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7272" y="2688754"/>
            <a:ext cx="1687286" cy="1307495"/>
          </a:xfrm>
          <a:prstGeom prst="rect">
            <a:avLst/>
          </a:prstGeom>
        </p:spPr>
      </p:pic>
      <p:pic>
        <p:nvPicPr>
          <p:cNvPr id="22" name="Image 21">
            <a:extLst>
              <a:ext uri="{FF2B5EF4-FFF2-40B4-BE49-F238E27FC236}">
                <a16:creationId xmlns:a16="http://schemas.microsoft.com/office/drawing/2014/main" id="{9E0E6A66-665B-4DB4-BD00-C2E366041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7272" y="4068118"/>
            <a:ext cx="1687286" cy="1293031"/>
          </a:xfrm>
          <a:prstGeom prst="rect">
            <a:avLst/>
          </a:prstGeom>
        </p:spPr>
      </p:pic>
      <p:pic>
        <p:nvPicPr>
          <p:cNvPr id="24" name="Image 23">
            <a:extLst>
              <a:ext uri="{FF2B5EF4-FFF2-40B4-BE49-F238E27FC236}">
                <a16:creationId xmlns:a16="http://schemas.microsoft.com/office/drawing/2014/main" id="{A69F8D5E-A6C5-41B8-B556-A2C358330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7272" y="5405250"/>
            <a:ext cx="1762270" cy="1307495"/>
          </a:xfrm>
          <a:prstGeom prst="rect">
            <a:avLst/>
          </a:prstGeom>
        </p:spPr>
      </p:pic>
    </p:spTree>
    <p:extLst>
      <p:ext uri="{BB962C8B-B14F-4D97-AF65-F5344CB8AC3E}">
        <p14:creationId xmlns:p14="http://schemas.microsoft.com/office/powerpoint/2010/main" val="188638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normAutofit/>
          </a:bodyPr>
          <a:lstStyle/>
          <a:p>
            <a:r>
              <a:rPr lang="fr-FR" dirty="0"/>
              <a:t>Cas étudiés (4/4)</a:t>
            </a:r>
          </a:p>
        </p:txBody>
      </p:sp>
      <p:sp>
        <p:nvSpPr>
          <p:cNvPr id="3" name="Espace réservé du contenu 2">
            <a:extLst>
              <a:ext uri="{FF2B5EF4-FFF2-40B4-BE49-F238E27FC236}">
                <a16:creationId xmlns:a16="http://schemas.microsoft.com/office/drawing/2014/main" id="{59B44252-7CE5-4119-A605-9F836589B08C}"/>
              </a:ext>
            </a:extLst>
          </p:cNvPr>
          <p:cNvSpPr>
            <a:spLocks noGrp="1"/>
          </p:cNvSpPr>
          <p:nvPr>
            <p:ph idx="1"/>
          </p:nvPr>
        </p:nvSpPr>
        <p:spPr>
          <a:xfrm>
            <a:off x="4078514" y="1340465"/>
            <a:ext cx="7460341" cy="1286619"/>
          </a:xfrm>
        </p:spPr>
        <p:txBody>
          <a:bodyPr anchor="ctr">
            <a:normAutofit/>
          </a:bodyPr>
          <a:lstStyle/>
          <a:p>
            <a:pPr marL="0" lvl="0" indent="0" algn="ctr">
              <a:lnSpc>
                <a:spcPct val="107000"/>
              </a:lnSpc>
              <a:spcBef>
                <a:spcPts val="0"/>
              </a:spcBef>
              <a:spcAft>
                <a:spcPts val="800"/>
              </a:spcAft>
              <a:buNone/>
            </a:pPr>
            <a:r>
              <a:rPr lang="fr-FR" sz="1200" dirty="0">
                <a:ea typeface="Calibri" panose="020F0502020204030204" pitchFamily="34" charset="0"/>
                <a:cs typeface="Arial" panose="020B0604020202020204" pitchFamily="34" charset="0"/>
              </a:rPr>
              <a:t>Organisations : </a:t>
            </a:r>
            <a:r>
              <a:rPr lang="fr-FR" sz="1200" dirty="0" err="1">
                <a:ea typeface="Calibri" panose="020F0502020204030204" pitchFamily="34" charset="0"/>
                <a:cs typeface="Arial" panose="020B0604020202020204" pitchFamily="34" charset="0"/>
              </a:rPr>
              <a:t>Using</a:t>
            </a:r>
            <a:r>
              <a:rPr lang="fr-FR" sz="1200" dirty="0">
                <a:ea typeface="Calibri" panose="020F0502020204030204" pitchFamily="34" charset="0"/>
                <a:cs typeface="Arial" panose="020B0604020202020204" pitchFamily="34" charset="0"/>
              </a:rPr>
              <a:t> Data to </a:t>
            </a:r>
            <a:r>
              <a:rPr lang="fr-FR" sz="1200" dirty="0" err="1">
                <a:ea typeface="Calibri" panose="020F0502020204030204" pitchFamily="34" charset="0"/>
                <a:cs typeface="Arial" panose="020B0604020202020204" pitchFamily="34" charset="0"/>
              </a:rPr>
              <a:t>Inform</a:t>
            </a:r>
            <a:r>
              <a:rPr lang="fr-FR" sz="1200" dirty="0">
                <a:ea typeface="Calibri" panose="020F0502020204030204" pitchFamily="34" charset="0"/>
                <a:cs typeface="Arial" panose="020B0604020202020204" pitchFamily="34" charset="0"/>
              </a:rPr>
              <a:t> Practice and Policy </a:t>
            </a:r>
            <a:r>
              <a:rPr lang="fr-FR" sz="1200" dirty="0" err="1">
                <a:ea typeface="Calibri" panose="020F0502020204030204" pitchFamily="34" charset="0"/>
                <a:cs typeface="Arial" panose="020B0604020202020204" pitchFamily="34" charset="0"/>
              </a:rPr>
              <a:t>Decisions</a:t>
            </a:r>
            <a:r>
              <a:rPr lang="fr-FR" sz="1200" dirty="0">
                <a:ea typeface="Calibri" panose="020F0502020204030204" pitchFamily="34" charset="0"/>
                <a:cs typeface="Arial" panose="020B0604020202020204" pitchFamily="34" charset="0"/>
              </a:rPr>
              <a:t> in Child </a:t>
            </a:r>
            <a:r>
              <a:rPr lang="fr-FR" sz="1200" dirty="0" err="1">
                <a:ea typeface="Calibri" panose="020F0502020204030204" pitchFamily="34" charset="0"/>
                <a:cs typeface="Arial" panose="020B0604020202020204" pitchFamily="34" charset="0"/>
              </a:rPr>
              <a:t>Welfare</a:t>
            </a:r>
            <a:r>
              <a:rPr lang="fr-FR" sz="1200" dirty="0">
                <a:ea typeface="Calibri" panose="020F0502020204030204" pitchFamily="34" charset="0"/>
                <a:cs typeface="Arial" panose="020B0604020202020204" pitchFamily="34" charset="0"/>
              </a:rPr>
              <a:t> Organizations - James Bell Associates on </a:t>
            </a:r>
            <a:r>
              <a:rPr lang="fr-FR" sz="1200" dirty="0" err="1">
                <a:ea typeface="Calibri" panose="020F0502020204030204" pitchFamily="34" charset="0"/>
                <a:cs typeface="Arial" panose="020B0604020202020204" pitchFamily="34" charset="0"/>
              </a:rPr>
              <a:t>behalf</a:t>
            </a:r>
            <a:r>
              <a:rPr lang="fr-FR" sz="1200" dirty="0">
                <a:ea typeface="Calibri" panose="020F0502020204030204" pitchFamily="34" charset="0"/>
                <a:cs typeface="Arial" panose="020B0604020202020204" pitchFamily="34" charset="0"/>
              </a:rPr>
              <a:t> of the </a:t>
            </a:r>
            <a:r>
              <a:rPr lang="fr-FR" sz="1200" dirty="0" err="1">
                <a:ea typeface="Calibri" panose="020F0502020204030204" pitchFamily="34" charset="0"/>
                <a:cs typeface="Arial" panose="020B0604020202020204" pitchFamily="34" charset="0"/>
              </a:rPr>
              <a:t>Children’s</a:t>
            </a:r>
            <a:r>
              <a:rPr lang="fr-FR" sz="1200" dirty="0">
                <a:ea typeface="Calibri" panose="020F0502020204030204" pitchFamily="34" charset="0"/>
                <a:cs typeface="Arial" panose="020B0604020202020204" pitchFamily="34" charset="0"/>
              </a:rPr>
              <a:t> Bureau, U.S. </a:t>
            </a:r>
            <a:r>
              <a:rPr lang="fr-FR" sz="1200" dirty="0" err="1">
                <a:ea typeface="Calibri" panose="020F0502020204030204" pitchFamily="34" charset="0"/>
                <a:cs typeface="Arial" panose="020B0604020202020204" pitchFamily="34" charset="0"/>
              </a:rPr>
              <a:t>Department</a:t>
            </a:r>
            <a:r>
              <a:rPr lang="fr-FR" sz="1200" dirty="0">
                <a:ea typeface="Calibri" panose="020F0502020204030204" pitchFamily="34" charset="0"/>
                <a:cs typeface="Arial" panose="020B0604020202020204" pitchFamily="34" charset="0"/>
              </a:rPr>
              <a:t> of Health and Human Services (HHS). </a:t>
            </a:r>
          </a:p>
        </p:txBody>
      </p:sp>
      <p:sp>
        <p:nvSpPr>
          <p:cNvPr id="4" name="Rectangle 3">
            <a:extLst>
              <a:ext uri="{FF2B5EF4-FFF2-40B4-BE49-F238E27FC236}">
                <a16:creationId xmlns:a16="http://schemas.microsoft.com/office/drawing/2014/main" id="{E133C6A2-C7C8-44BE-92D5-849CD44938CA}"/>
              </a:ext>
            </a:extLst>
          </p:cNvPr>
          <p:cNvSpPr/>
          <p:nvPr/>
        </p:nvSpPr>
        <p:spPr>
          <a:xfrm>
            <a:off x="2117271" y="1340464"/>
            <a:ext cx="1687286" cy="128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Garamond"/>
                <a:ea typeface="+mn-ea"/>
                <a:cs typeface="+mn-cs"/>
              </a:rPr>
              <a:t>Photo en relation avec le cas</a:t>
            </a:r>
          </a:p>
        </p:txBody>
      </p:sp>
      <p:sp>
        <p:nvSpPr>
          <p:cNvPr id="6" name="Rectangle 5">
            <a:extLst>
              <a:ext uri="{FF2B5EF4-FFF2-40B4-BE49-F238E27FC236}">
                <a16:creationId xmlns:a16="http://schemas.microsoft.com/office/drawing/2014/main" id="{865BFE23-76D7-462A-93C3-EE2094C2A1FD}"/>
              </a:ext>
            </a:extLst>
          </p:cNvPr>
          <p:cNvSpPr/>
          <p:nvPr/>
        </p:nvSpPr>
        <p:spPr>
          <a:xfrm>
            <a:off x="653145" y="1340463"/>
            <a:ext cx="1190169" cy="128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13</a:t>
            </a:r>
          </a:p>
        </p:txBody>
      </p:sp>
      <p:pic>
        <p:nvPicPr>
          <p:cNvPr id="7" name="Image 6">
            <a:extLst>
              <a:ext uri="{FF2B5EF4-FFF2-40B4-BE49-F238E27FC236}">
                <a16:creationId xmlns:a16="http://schemas.microsoft.com/office/drawing/2014/main" id="{07F83549-E089-46DD-94DF-5CB121CF5A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271" y="1340463"/>
            <a:ext cx="1717882" cy="1309950"/>
          </a:xfrm>
          <a:prstGeom prst="rect">
            <a:avLst/>
          </a:prstGeom>
        </p:spPr>
      </p:pic>
      <p:pic>
        <p:nvPicPr>
          <p:cNvPr id="8" name="Image 7">
            <a:extLst>
              <a:ext uri="{FF2B5EF4-FFF2-40B4-BE49-F238E27FC236}">
                <a16:creationId xmlns:a16="http://schemas.microsoft.com/office/drawing/2014/main" id="{1C438781-899F-424D-B62B-69111D9AD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883" y="1330024"/>
            <a:ext cx="1762270" cy="1307495"/>
          </a:xfrm>
          <a:prstGeom prst="rect">
            <a:avLst/>
          </a:prstGeom>
        </p:spPr>
      </p:pic>
    </p:spTree>
    <p:extLst>
      <p:ext uri="{BB962C8B-B14F-4D97-AF65-F5344CB8AC3E}">
        <p14:creationId xmlns:p14="http://schemas.microsoft.com/office/powerpoint/2010/main" val="185596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lstStyle/>
          <a:p>
            <a:r>
              <a:rPr lang="fr-FR" dirty="0"/>
              <a:t>Structure du module </a:t>
            </a:r>
            <a:r>
              <a:rPr lang="fr-FR" dirty="0">
                <a:solidFill>
                  <a:srgbClr val="FF0000"/>
                </a:solidFill>
              </a:rPr>
              <a:t>(1/4)</a:t>
            </a:r>
          </a:p>
        </p:txBody>
      </p:sp>
      <p:sp>
        <p:nvSpPr>
          <p:cNvPr id="3" name="Espace réservé du contenu 2">
            <a:extLst>
              <a:ext uri="{FF2B5EF4-FFF2-40B4-BE49-F238E27FC236}">
                <a16:creationId xmlns:a16="http://schemas.microsoft.com/office/drawing/2014/main" id="{59B44252-7CE5-4119-A605-9F836589B08C}"/>
              </a:ext>
            </a:extLst>
          </p:cNvPr>
          <p:cNvSpPr>
            <a:spLocks noGrp="1"/>
          </p:cNvSpPr>
          <p:nvPr>
            <p:ph idx="1"/>
          </p:nvPr>
        </p:nvSpPr>
        <p:spPr>
          <a:xfrm>
            <a:off x="838200" y="1425575"/>
            <a:ext cx="10515600" cy="888488"/>
          </a:xfrm>
        </p:spPr>
        <p:txBody>
          <a:bodyPr anchor="ctr">
            <a:normAutofit/>
          </a:bodyPr>
          <a:lstStyle/>
          <a:p>
            <a:pPr marL="0" indent="0">
              <a:buNone/>
            </a:pPr>
            <a:r>
              <a:rPr lang="fr-FR" sz="1800" dirty="0"/>
              <a:t>Le module se compose en 16 séances, comportant chacune un cas d’études ou des exemples illustratifs. Chaque séance appelle à une préparation de la part de l’étudiant</a:t>
            </a:r>
          </a:p>
        </p:txBody>
      </p:sp>
      <p:cxnSp>
        <p:nvCxnSpPr>
          <p:cNvPr id="6" name="Connecteur droit avec flèche 5">
            <a:extLst>
              <a:ext uri="{FF2B5EF4-FFF2-40B4-BE49-F238E27FC236}">
                <a16:creationId xmlns:a16="http://schemas.microsoft.com/office/drawing/2014/main" id="{E2545F50-1949-4AEA-B3BA-C8F15D87C044}"/>
              </a:ext>
            </a:extLst>
          </p:cNvPr>
          <p:cNvCxnSpPr>
            <a:cxnSpLocks/>
          </p:cNvCxnSpPr>
          <p:nvPr/>
        </p:nvCxnSpPr>
        <p:spPr>
          <a:xfrm>
            <a:off x="309796" y="3090385"/>
            <a:ext cx="115724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e 27">
            <a:extLst>
              <a:ext uri="{FF2B5EF4-FFF2-40B4-BE49-F238E27FC236}">
                <a16:creationId xmlns:a16="http://schemas.microsoft.com/office/drawing/2014/main" id="{DC3F1C69-8850-4401-A651-D50959EBF9C1}"/>
              </a:ext>
            </a:extLst>
          </p:cNvPr>
          <p:cNvGrpSpPr/>
          <p:nvPr/>
        </p:nvGrpSpPr>
        <p:grpSpPr>
          <a:xfrm>
            <a:off x="459696" y="2505768"/>
            <a:ext cx="2388434" cy="3903962"/>
            <a:chOff x="459696" y="2505768"/>
            <a:chExt cx="2388434" cy="3903962"/>
          </a:xfrm>
        </p:grpSpPr>
        <p:sp>
          <p:nvSpPr>
            <p:cNvPr id="7" name="Rectangle 6">
              <a:extLst>
                <a:ext uri="{FF2B5EF4-FFF2-40B4-BE49-F238E27FC236}">
                  <a16:creationId xmlns:a16="http://schemas.microsoft.com/office/drawing/2014/main" id="{76724866-8570-48EC-93A9-337EA25EA614}"/>
                </a:ext>
              </a:extLst>
            </p:cNvPr>
            <p:cNvSpPr/>
            <p:nvPr/>
          </p:nvSpPr>
          <p:spPr>
            <a:xfrm>
              <a:off x="866931" y="2505768"/>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1</a:t>
              </a:r>
            </a:p>
          </p:txBody>
        </p:sp>
        <p:cxnSp>
          <p:nvCxnSpPr>
            <p:cNvPr id="15" name="Connecteur droit 14">
              <a:extLst>
                <a:ext uri="{FF2B5EF4-FFF2-40B4-BE49-F238E27FC236}">
                  <a16:creationId xmlns:a16="http://schemas.microsoft.com/office/drawing/2014/main" id="{1CF1EDA0-AB9A-4C6C-B188-79C3FDF26839}"/>
                </a:ext>
              </a:extLst>
            </p:cNvPr>
            <p:cNvCxnSpPr>
              <a:cxnSpLocks/>
            </p:cNvCxnSpPr>
            <p:nvPr/>
          </p:nvCxnSpPr>
          <p:spPr>
            <a:xfrm>
              <a:off x="1653914"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DE4209F-C16A-44BD-8ED6-1CB1C596A50D}"/>
                </a:ext>
              </a:extLst>
            </p:cNvPr>
            <p:cNvSpPr/>
            <p:nvPr/>
          </p:nvSpPr>
          <p:spPr>
            <a:xfrm>
              <a:off x="459696" y="3331115"/>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defRPr/>
              </a:pPr>
              <a:r>
                <a:rPr lang="fr-FR" sz="1200" dirty="0">
                  <a:solidFill>
                    <a:prstClr val="black"/>
                  </a:solidFill>
                  <a:latin typeface="Trajan Pro" panose="02020502050506020301" pitchFamily="18" charset="0"/>
                  <a:cs typeface="Arial" panose="020B0604020202020204" pitchFamily="34" charset="0"/>
                </a:rPr>
                <a:t>Plan</a:t>
              </a:r>
            </a:p>
            <a:p>
              <a:pPr marL="342900" indent="-342900">
                <a:lnSpc>
                  <a:spcPct val="107000"/>
                </a:lnSpc>
                <a:buFont typeface="Gill Sans MT" panose="020B0502020104020203" pitchFamily="34" charset="0"/>
                <a:buChar char="-"/>
                <a:defRPr/>
              </a:pPr>
              <a:r>
                <a:rPr lang="fr-FR" sz="1200" dirty="0">
                  <a:solidFill>
                    <a:prstClr val="black"/>
                  </a:solidFill>
                  <a:latin typeface="Trajan Pro" panose="02020502050506020301" pitchFamily="18" charset="0"/>
                  <a:cs typeface="Arial" panose="020B0604020202020204" pitchFamily="34" charset="0"/>
                </a:rPr>
                <a:t>Opération Fortitude, la tromperie par les données (1944 – Seconde Guerre Mondiale) ; </a:t>
              </a:r>
            </a:p>
            <a:p>
              <a:pPr marL="342900" indent="-342900">
                <a:lnSpc>
                  <a:spcPct val="107000"/>
                </a:lnSpc>
                <a:buFont typeface="Gill Sans MT" panose="020B0502020104020203" pitchFamily="34" charset="0"/>
                <a:buChar char="-"/>
                <a:defRPr/>
              </a:pPr>
              <a:r>
                <a:rPr lang="fr-FR" sz="1200" dirty="0">
                  <a:solidFill>
                    <a:prstClr val="black"/>
                  </a:solidFill>
                  <a:latin typeface="Trajan Pro" panose="02020502050506020301" pitchFamily="18" charset="0"/>
                  <a:cs typeface="Arial" panose="020B0604020202020204" pitchFamily="34" charset="0"/>
                </a:rPr>
                <a:t>Question débat : Quel rôle des données dans la prise de décision?</a:t>
              </a:r>
            </a:p>
            <a:p>
              <a:pPr marL="342900" indent="-342900">
                <a:lnSpc>
                  <a:spcPct val="107000"/>
                </a:lnSpc>
                <a:buFont typeface="Gill Sans MT" panose="020B0502020104020203" pitchFamily="34" charset="0"/>
                <a:buChar char="-"/>
                <a:defRPr/>
              </a:pPr>
              <a:r>
                <a:rPr lang="fr-FR" sz="1200" dirty="0">
                  <a:solidFill>
                    <a:prstClr val="black"/>
                  </a:solidFill>
                  <a:latin typeface="Trajan Pro" panose="02020502050506020301" pitchFamily="18" charset="0"/>
                  <a:cs typeface="Arial" panose="020B0604020202020204" pitchFamily="34" charset="0"/>
                </a:rPr>
                <a:t>Présentation des objectifs du cours et programme des séances ; </a:t>
              </a:r>
            </a:p>
            <a:p>
              <a:pPr marL="342900" indent="-342900">
                <a:lnSpc>
                  <a:spcPct val="107000"/>
                </a:lnSpc>
                <a:buFont typeface="Gill Sans MT" panose="020B0502020104020203" pitchFamily="34" charset="0"/>
                <a:buChar char="-"/>
                <a:defRPr/>
              </a:pPr>
              <a:r>
                <a:rPr lang="fr-FR" sz="1200" dirty="0">
                  <a:solidFill>
                    <a:prstClr val="black"/>
                  </a:solidFill>
                  <a:latin typeface="Trajan Pro" panose="02020502050506020301" pitchFamily="18" charset="0"/>
                  <a:cs typeface="Arial" panose="020B0604020202020204" pitchFamily="34" charset="0"/>
                </a:rPr>
                <a:t>Présentation de l’évaluation et des notations du cours ; </a:t>
              </a:r>
            </a:p>
            <a:p>
              <a:pPr>
                <a:lnSpc>
                  <a:spcPct val="107000"/>
                </a:lnSpc>
                <a:defRPr/>
              </a:pPr>
              <a:endParaRPr lang="fr-FR" sz="1200" b="1" dirty="0">
                <a:solidFill>
                  <a:schemeClr val="tx1"/>
                </a:solidFill>
                <a:effectLst/>
                <a:latin typeface="Trajan Pro" panose="02020502050506020301" pitchFamily="18" charset="0"/>
                <a:ea typeface="Calibri" panose="020F0502020204030204" pitchFamily="34" charset="0"/>
                <a:cs typeface="Arial" panose="020B0604020202020204" pitchFamily="34" charset="0"/>
              </a:endParaRPr>
            </a:p>
          </p:txBody>
        </p:sp>
      </p:grpSp>
      <p:grpSp>
        <p:nvGrpSpPr>
          <p:cNvPr id="29" name="Groupe 28">
            <a:extLst>
              <a:ext uri="{FF2B5EF4-FFF2-40B4-BE49-F238E27FC236}">
                <a16:creationId xmlns:a16="http://schemas.microsoft.com/office/drawing/2014/main" id="{04D501FC-1C0E-4132-B8ED-4E5A7C035F4F}"/>
              </a:ext>
            </a:extLst>
          </p:cNvPr>
          <p:cNvGrpSpPr/>
          <p:nvPr/>
        </p:nvGrpSpPr>
        <p:grpSpPr>
          <a:xfrm>
            <a:off x="3504365" y="2500772"/>
            <a:ext cx="2388434" cy="3640745"/>
            <a:chOff x="3504366" y="2500772"/>
            <a:chExt cx="2388434" cy="3640745"/>
          </a:xfrm>
        </p:grpSpPr>
        <p:sp>
          <p:nvSpPr>
            <p:cNvPr id="9" name="Rectangle 8">
              <a:extLst>
                <a:ext uri="{FF2B5EF4-FFF2-40B4-BE49-F238E27FC236}">
                  <a16:creationId xmlns:a16="http://schemas.microsoft.com/office/drawing/2014/main" id="{FDAFBCBD-4688-4945-A7D3-61041AFF5A90}"/>
                </a:ext>
              </a:extLst>
            </p:cNvPr>
            <p:cNvSpPr/>
            <p:nvPr/>
          </p:nvSpPr>
          <p:spPr>
            <a:xfrm>
              <a:off x="3836650" y="2500772"/>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2</a:t>
              </a:r>
            </a:p>
          </p:txBody>
        </p:sp>
        <p:cxnSp>
          <p:nvCxnSpPr>
            <p:cNvPr id="19" name="Connecteur droit 18">
              <a:extLst>
                <a:ext uri="{FF2B5EF4-FFF2-40B4-BE49-F238E27FC236}">
                  <a16:creationId xmlns:a16="http://schemas.microsoft.com/office/drawing/2014/main" id="{9A98FCD7-DD13-486D-A213-61991591150F}"/>
                </a:ext>
              </a:extLst>
            </p:cNvPr>
            <p:cNvCxnSpPr>
              <a:cxnSpLocks/>
            </p:cNvCxnSpPr>
            <p:nvPr/>
          </p:nvCxnSpPr>
          <p:spPr>
            <a:xfrm>
              <a:off x="4623633"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3D9BCCB-2775-48E6-8E68-7099F13E3E51}"/>
                </a:ext>
              </a:extLst>
            </p:cNvPr>
            <p:cNvSpPr/>
            <p:nvPr/>
          </p:nvSpPr>
          <p:spPr>
            <a:xfrm>
              <a:off x="3504366" y="3062902"/>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Trajan Pro" panose="02020502050506020301"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fr-FR" sz="1200" dirty="0">
                <a:solidFill>
                  <a:prstClr val="black"/>
                </a:solidFill>
                <a:latin typeface="Trajan Pro" panose="02020502050506020301"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Trajan Pro" panose="02020502050506020301"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rajan Pro" panose="02020502050506020301" pitchFamily="18" charset="0"/>
                  <a:ea typeface="Calibri" panose="020F0502020204030204" pitchFamily="34" charset="0"/>
                  <a:cs typeface="Arial" panose="020B0604020202020204" pitchFamily="34" charset="0"/>
                </a:rPr>
                <a:t>Plan </a:t>
              </a:r>
            </a:p>
            <a:p>
              <a:pPr marL="342900" marR="0" lvl="0" indent="-342900" algn="l" defTabSz="914400" rtl="0" eaLnBrk="1" fontAlgn="auto" latinLnBrk="0" hangingPunct="1">
                <a:lnSpc>
                  <a:spcPct val="107000"/>
                </a:lnSpc>
                <a:spcBef>
                  <a:spcPts val="0"/>
                </a:spcBef>
                <a:spcAft>
                  <a:spcPts val="0"/>
                </a:spcAft>
                <a:buClrTx/>
                <a:buSzTx/>
                <a:buFont typeface="Gill Sans MT" panose="020B0502020104020203" pitchFamily="34" charset="0"/>
                <a:buChar char="-"/>
                <a:tabLst/>
                <a:defRPr/>
              </a:pPr>
              <a:r>
                <a:rPr kumimoji="0" lang="fr-FR" sz="1200" b="0" i="0" u="none" strike="noStrike" kern="1200" cap="none" spc="0" normalizeH="0" baseline="0" noProof="0" dirty="0">
                  <a:ln>
                    <a:noFill/>
                  </a:ln>
                  <a:solidFill>
                    <a:prstClr val="black"/>
                  </a:solidFill>
                  <a:effectLst/>
                  <a:uLnTx/>
                  <a:uFillTx/>
                  <a:latin typeface="Trajan Pro" panose="02020502050506020301" pitchFamily="18" charset="0"/>
                  <a:ea typeface="Calibri" panose="020F0502020204030204" pitchFamily="34" charset="0"/>
                  <a:cs typeface="Arial" panose="020B0604020202020204" pitchFamily="34" charset="0"/>
                </a:rPr>
                <a:t>Qu’est-ce que la donnée ?</a:t>
              </a:r>
            </a:p>
            <a:p>
              <a:pPr marL="342900" marR="0" lvl="0" indent="-342900" algn="l" defTabSz="914400" rtl="0" eaLnBrk="1" fontAlgn="auto" latinLnBrk="0" hangingPunct="1">
                <a:lnSpc>
                  <a:spcPct val="107000"/>
                </a:lnSpc>
                <a:spcBef>
                  <a:spcPts val="0"/>
                </a:spcBef>
                <a:spcAft>
                  <a:spcPts val="0"/>
                </a:spcAft>
                <a:buClrTx/>
                <a:buSzTx/>
                <a:buFont typeface="Gill Sans MT" panose="020B0502020104020203" pitchFamily="34" charset="0"/>
                <a:buChar char="-"/>
                <a:tabLst/>
                <a:defRPr/>
              </a:pPr>
              <a:r>
                <a:rPr kumimoji="0" lang="fr-FR" sz="1200" b="0" i="0" u="none" strike="noStrike" kern="1200" cap="none" spc="0" normalizeH="0" baseline="0" noProof="0" dirty="0">
                  <a:ln>
                    <a:noFill/>
                  </a:ln>
                  <a:solidFill>
                    <a:prstClr val="black"/>
                  </a:solidFill>
                  <a:effectLst/>
                  <a:uLnTx/>
                  <a:uFillTx/>
                  <a:latin typeface="Trajan Pro" panose="02020502050506020301" pitchFamily="18" charset="0"/>
                  <a:ea typeface="Calibri" panose="020F0502020204030204" pitchFamily="34" charset="0"/>
                  <a:cs typeface="Arial" panose="020B0604020202020204" pitchFamily="34" charset="0"/>
                </a:rPr>
                <a:t>Les différents types de données</a:t>
              </a:r>
            </a:p>
            <a:p>
              <a:pPr marL="342900" marR="0" lvl="0" indent="-342900" algn="l" defTabSz="914400" rtl="0" eaLnBrk="1" fontAlgn="auto" latinLnBrk="0" hangingPunct="1">
                <a:lnSpc>
                  <a:spcPct val="107000"/>
                </a:lnSpc>
                <a:spcBef>
                  <a:spcPts val="0"/>
                </a:spcBef>
                <a:spcAft>
                  <a:spcPts val="0"/>
                </a:spcAft>
                <a:buClrTx/>
                <a:buSzTx/>
                <a:buFont typeface="Gill Sans MT" panose="020B0502020104020203" pitchFamily="34" charset="0"/>
                <a:buChar char="-"/>
                <a:tabLst/>
                <a:defRPr/>
              </a:pPr>
              <a:r>
                <a:rPr kumimoji="0" lang="fr-FR" sz="1200" b="0" i="0" u="none" strike="noStrike" kern="1200" cap="none" spc="0" normalizeH="0" baseline="0" noProof="0" dirty="0">
                  <a:ln>
                    <a:noFill/>
                  </a:ln>
                  <a:solidFill>
                    <a:prstClr val="black"/>
                  </a:solidFill>
                  <a:effectLst/>
                  <a:uLnTx/>
                  <a:uFillTx/>
                  <a:latin typeface="Trajan Pro" panose="02020502050506020301" pitchFamily="18" charset="0"/>
                  <a:ea typeface="Calibri" panose="020F0502020204030204" pitchFamily="34" charset="0"/>
                  <a:cs typeface="Arial" panose="020B0604020202020204" pitchFamily="34" charset="0"/>
                </a:rPr>
                <a:t>Comment obtenir des données ?</a:t>
              </a:r>
            </a:p>
            <a:p>
              <a:pPr marL="342900" marR="0" lvl="0" indent="-342900" algn="l" defTabSz="914400" rtl="0" eaLnBrk="1" fontAlgn="auto" latinLnBrk="0" hangingPunct="1">
                <a:lnSpc>
                  <a:spcPct val="107000"/>
                </a:lnSpc>
                <a:spcBef>
                  <a:spcPts val="0"/>
                </a:spcBef>
                <a:spcAft>
                  <a:spcPts val="800"/>
                </a:spcAft>
                <a:buClrTx/>
                <a:buSzTx/>
                <a:buFont typeface="Gill Sans MT" panose="020B0502020104020203" pitchFamily="34" charset="0"/>
                <a:buChar char="-"/>
                <a:tabLst/>
                <a:defRPr/>
              </a:pPr>
              <a:r>
                <a:rPr kumimoji="0" lang="fr-FR" sz="1200" b="0" i="0" u="none" strike="noStrike" kern="1200" cap="none" spc="0" normalizeH="0" baseline="0" noProof="0" dirty="0">
                  <a:ln>
                    <a:noFill/>
                  </a:ln>
                  <a:solidFill>
                    <a:prstClr val="black"/>
                  </a:solidFill>
                  <a:effectLst/>
                  <a:uLnTx/>
                  <a:uFillTx/>
                  <a:latin typeface="Trajan Pro" panose="02020502050506020301" pitchFamily="18" charset="0"/>
                  <a:ea typeface="Calibri" panose="020F0502020204030204" pitchFamily="34" charset="0"/>
                  <a:cs typeface="Arial" panose="020B0604020202020204" pitchFamily="34" charset="0"/>
                </a:rPr>
                <a:t>Vocabulaire de la « data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200" b="1" i="0" u="none" strike="noStrike" kern="1200" cap="none" spc="0" normalizeH="0" baseline="0" noProof="0" dirty="0">
                <a:ln>
                  <a:noFill/>
                </a:ln>
                <a:solidFill>
                  <a:prstClr val="black"/>
                </a:solidFill>
                <a:effectLst/>
                <a:uLnTx/>
                <a:uFillTx/>
                <a:latin typeface="Trajan Pro" panose="02020502050506020301"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Trajan Pro" panose="02020502050506020301" pitchFamily="18" charset="0"/>
                  <a:ea typeface="Calibri" panose="020F0502020204030204" pitchFamily="34" charset="0"/>
                  <a:cs typeface="Arial" panose="020B0604020202020204" pitchFamily="34" charset="0"/>
                </a:rPr>
                <a:t>Séance animée autour du Cas d’étude : Elections présidentielles aux Etats-Unis </a:t>
              </a:r>
            </a:p>
          </p:txBody>
        </p:sp>
      </p:grpSp>
      <p:grpSp>
        <p:nvGrpSpPr>
          <p:cNvPr id="30" name="Groupe 29">
            <a:extLst>
              <a:ext uri="{FF2B5EF4-FFF2-40B4-BE49-F238E27FC236}">
                <a16:creationId xmlns:a16="http://schemas.microsoft.com/office/drawing/2014/main" id="{DBF1126D-8DFF-403E-AE5A-82D4B81622BA}"/>
              </a:ext>
            </a:extLst>
          </p:cNvPr>
          <p:cNvGrpSpPr/>
          <p:nvPr/>
        </p:nvGrpSpPr>
        <p:grpSpPr>
          <a:xfrm>
            <a:off x="6592829" y="2528255"/>
            <a:ext cx="2388434" cy="3621669"/>
            <a:chOff x="6592829" y="2528255"/>
            <a:chExt cx="2388434" cy="3621669"/>
          </a:xfrm>
        </p:grpSpPr>
        <p:sp>
          <p:nvSpPr>
            <p:cNvPr id="11" name="Rectangle 10">
              <a:extLst>
                <a:ext uri="{FF2B5EF4-FFF2-40B4-BE49-F238E27FC236}">
                  <a16:creationId xmlns:a16="http://schemas.microsoft.com/office/drawing/2014/main" id="{F2E6098D-016D-4A63-86DA-A95E16E7B41D}"/>
                </a:ext>
              </a:extLst>
            </p:cNvPr>
            <p:cNvSpPr/>
            <p:nvPr/>
          </p:nvSpPr>
          <p:spPr>
            <a:xfrm>
              <a:off x="6956270" y="2528255"/>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3</a:t>
              </a:r>
            </a:p>
          </p:txBody>
        </p:sp>
        <p:cxnSp>
          <p:nvCxnSpPr>
            <p:cNvPr id="18" name="Connecteur droit 17">
              <a:extLst>
                <a:ext uri="{FF2B5EF4-FFF2-40B4-BE49-F238E27FC236}">
                  <a16:creationId xmlns:a16="http://schemas.microsoft.com/office/drawing/2014/main" id="{1E2867B8-98FB-4BFA-99A2-28F097A4BF8C}"/>
                </a:ext>
              </a:extLst>
            </p:cNvPr>
            <p:cNvCxnSpPr>
              <a:cxnSpLocks/>
            </p:cNvCxnSpPr>
            <p:nvPr/>
          </p:nvCxnSpPr>
          <p:spPr>
            <a:xfrm>
              <a:off x="7743253"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E7314D9-F890-4F3A-B7DA-82B26D489C4D}"/>
                </a:ext>
              </a:extLst>
            </p:cNvPr>
            <p:cNvSpPr/>
            <p:nvPr/>
          </p:nvSpPr>
          <p:spPr>
            <a:xfrm>
              <a:off x="6592829" y="3071309"/>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endParaRPr lang="fr-FR" sz="1200" dirty="0">
                <a:solidFill>
                  <a:prstClr val="black"/>
                </a:solidFill>
                <a:latin typeface="Trajan Pro" panose="02020502050506020301" pitchFamily="18" charset="0"/>
                <a:ea typeface="Calibri" panose="020F0502020204030204" pitchFamily="34" charset="0"/>
                <a:cs typeface="Arial" panose="020B0604020202020204" pitchFamily="34" charset="0"/>
              </a:endParaRPr>
            </a:p>
            <a:p>
              <a:pPr lvl="0">
                <a:lnSpc>
                  <a:spcPct val="107000"/>
                </a:lnSpc>
                <a:defRPr/>
              </a:pPr>
              <a:endParaRPr lang="fr-FR" sz="1200" dirty="0">
                <a:solidFill>
                  <a:prstClr val="black"/>
                </a:solidFill>
                <a:latin typeface="Trajan Pro" panose="02020502050506020301" pitchFamily="18" charset="0"/>
                <a:ea typeface="Calibri" panose="020F0502020204030204" pitchFamily="34" charset="0"/>
                <a:cs typeface="Arial" panose="020B0604020202020204" pitchFamily="34" charset="0"/>
              </a:endParaRPr>
            </a:p>
            <a:p>
              <a:pPr lvl="0">
                <a:lnSpc>
                  <a:spcPct val="107000"/>
                </a:lnSpc>
                <a:defRPr/>
              </a:pPr>
              <a:endParaRPr lang="fr-FR" sz="1200" dirty="0">
                <a:solidFill>
                  <a:prstClr val="black"/>
                </a:solidFill>
                <a:latin typeface="Trajan Pro" panose="02020502050506020301" pitchFamily="18" charset="0"/>
                <a:ea typeface="Calibri" panose="020F0502020204030204" pitchFamily="34" charset="0"/>
                <a:cs typeface="Arial" panose="020B0604020202020204" pitchFamily="34" charset="0"/>
              </a:endParaRPr>
            </a:p>
            <a:p>
              <a:pPr lvl="0">
                <a:lnSpc>
                  <a:spcPct val="107000"/>
                </a:lnSpc>
                <a:defRPr/>
              </a:pPr>
              <a:endParaRPr lang="fr-FR" sz="1200" dirty="0">
                <a:solidFill>
                  <a:prstClr val="black"/>
                </a:solidFill>
                <a:latin typeface="Trajan Pro" panose="02020502050506020301" pitchFamily="18" charset="0"/>
                <a:ea typeface="Calibri" panose="020F0502020204030204" pitchFamily="34" charset="0"/>
                <a:cs typeface="Arial" panose="020B0604020202020204" pitchFamily="34" charset="0"/>
              </a:endParaRPr>
            </a:p>
            <a:p>
              <a:pPr lvl="0">
                <a:lnSpc>
                  <a:spcPct val="107000"/>
                </a:lnSpc>
                <a:defRPr/>
              </a:pPr>
              <a:endParaRPr lang="fr-FR" sz="1200" dirty="0">
                <a:solidFill>
                  <a:prstClr val="black"/>
                </a:solidFill>
                <a:latin typeface="Trajan Pro" panose="02020502050506020301" pitchFamily="18" charset="0"/>
                <a:ea typeface="Calibri" panose="020F0502020204030204" pitchFamily="34" charset="0"/>
                <a:cs typeface="Arial" panose="020B0604020202020204" pitchFamily="34" charset="0"/>
              </a:endParaRPr>
            </a:p>
            <a:p>
              <a:pPr lvl="0">
                <a:lnSpc>
                  <a:spcPct val="107000"/>
                </a:lnSpc>
                <a:defRPr/>
              </a:pPr>
              <a:r>
                <a:rPr lang="fr-FR" sz="1200" dirty="0">
                  <a:solidFill>
                    <a:prstClr val="black"/>
                  </a:solidFill>
                  <a:latin typeface="Trajan Pro" panose="02020502050506020301" pitchFamily="18" charset="0"/>
                  <a:ea typeface="Calibri" panose="020F0502020204030204" pitchFamily="34" charset="0"/>
                  <a:cs typeface="Arial" panose="020B0604020202020204" pitchFamily="34" charset="0"/>
                </a:rPr>
                <a:t>Plan </a:t>
              </a:r>
            </a:p>
            <a:p>
              <a:pPr>
                <a:lnSpc>
                  <a:spcPct val="107000"/>
                </a:lnSpc>
                <a:defRPr/>
              </a:pPr>
              <a:r>
                <a:rPr lang="fr-FR" sz="1200" dirty="0">
                  <a:solidFill>
                    <a:prstClr val="black"/>
                  </a:solidFill>
                  <a:latin typeface="Trajan Pro" panose="02020502050506020301" pitchFamily="18" charset="0"/>
                  <a:cs typeface="Arial" panose="020B0604020202020204" pitchFamily="34" charset="0"/>
                </a:rPr>
                <a:t> -       Analyse descriptive de variables qualitatives</a:t>
              </a:r>
            </a:p>
            <a:p>
              <a:pPr>
                <a:lnSpc>
                  <a:spcPct val="107000"/>
                </a:lnSpc>
                <a:defRPr/>
              </a:pPr>
              <a:r>
                <a:rPr lang="fr-FR" sz="1200" dirty="0">
                  <a:solidFill>
                    <a:prstClr val="black"/>
                  </a:solidFill>
                  <a:latin typeface="Trajan Pro" panose="02020502050506020301" pitchFamily="18" charset="0"/>
                  <a:cs typeface="Arial" panose="020B0604020202020204" pitchFamily="34" charset="0"/>
                </a:rPr>
                <a:t>-        Analyse descriptive de variables quantitatives </a:t>
              </a:r>
            </a:p>
            <a:p>
              <a:pPr>
                <a:lnSpc>
                  <a:spcPct val="107000"/>
                </a:lnSpc>
                <a:defRPr/>
              </a:pPr>
              <a:r>
                <a:rPr lang="fr-FR" sz="1200" dirty="0">
                  <a:solidFill>
                    <a:prstClr val="black"/>
                  </a:solidFill>
                  <a:latin typeface="Trajan Pro" panose="02020502050506020301" pitchFamily="18" charset="0"/>
                  <a:cs typeface="Arial" panose="020B0604020202020204" pitchFamily="34" charset="0"/>
                </a:rPr>
                <a:t>-        Analyse des séries temporelles</a:t>
              </a:r>
            </a:p>
            <a:p>
              <a:pPr>
                <a:lnSpc>
                  <a:spcPct val="107000"/>
                </a:lnSpc>
                <a:defRPr/>
              </a:pPr>
              <a:endParaRPr lang="fr-FR" sz="1200" dirty="0">
                <a:solidFill>
                  <a:prstClr val="black"/>
                </a:solidFill>
                <a:latin typeface="Trajan Pro" panose="02020502050506020301" pitchFamily="18" charset="0"/>
                <a:cs typeface="Arial" panose="020B0604020202020204" pitchFamily="34" charset="0"/>
              </a:endParaRPr>
            </a:p>
            <a:p>
              <a:pPr algn="ctr"/>
              <a:r>
                <a:rPr lang="fr-FR" sz="1200" b="1" dirty="0">
                  <a:solidFill>
                    <a:prstClr val="black"/>
                  </a:solidFill>
                  <a:latin typeface="Trajan Pro" panose="02020502050506020301" pitchFamily="18" charset="0"/>
                  <a:ea typeface="Calibri" panose="020F0502020204030204" pitchFamily="34" charset="0"/>
                  <a:cs typeface="Arial" panose="020B0604020202020204" pitchFamily="34" charset="0"/>
                </a:rPr>
                <a:t>Séance animée autour du Cas d’étude : </a:t>
              </a:r>
              <a:r>
                <a:rPr lang="fr-FR" sz="1200" b="1" dirty="0">
                  <a:solidFill>
                    <a:prstClr val="black"/>
                  </a:solidFill>
                  <a:latin typeface="Trajan Pro" panose="02020502050506020301" pitchFamily="18" charset="0"/>
                  <a:cs typeface="Arial" panose="020B0604020202020204" pitchFamily="34" charset="0"/>
                </a:rPr>
                <a:t>Comparatif de la puissance militaire entre Allemagne et URSS entre 1941 et 1945. Source : La guerre Germano-Soviétique 1943-1945</a:t>
              </a:r>
            </a:p>
          </p:txBody>
        </p:sp>
      </p:grpSp>
      <p:grpSp>
        <p:nvGrpSpPr>
          <p:cNvPr id="31" name="Groupe 30">
            <a:extLst>
              <a:ext uri="{FF2B5EF4-FFF2-40B4-BE49-F238E27FC236}">
                <a16:creationId xmlns:a16="http://schemas.microsoft.com/office/drawing/2014/main" id="{FAF8AAFC-D870-4746-94E9-F2F19963683C}"/>
              </a:ext>
            </a:extLst>
          </p:cNvPr>
          <p:cNvGrpSpPr/>
          <p:nvPr/>
        </p:nvGrpSpPr>
        <p:grpSpPr>
          <a:xfrm>
            <a:off x="9803566" y="2528255"/>
            <a:ext cx="2388434" cy="3881474"/>
            <a:chOff x="9803566" y="2528255"/>
            <a:chExt cx="2388434" cy="3881474"/>
          </a:xfrm>
        </p:grpSpPr>
        <p:sp>
          <p:nvSpPr>
            <p:cNvPr id="13" name="Rectangle 12">
              <a:extLst>
                <a:ext uri="{FF2B5EF4-FFF2-40B4-BE49-F238E27FC236}">
                  <a16:creationId xmlns:a16="http://schemas.microsoft.com/office/drawing/2014/main" id="{5530B675-7FAF-427A-92E7-7E45C00ED818}"/>
                </a:ext>
              </a:extLst>
            </p:cNvPr>
            <p:cNvSpPr/>
            <p:nvPr/>
          </p:nvSpPr>
          <p:spPr>
            <a:xfrm>
              <a:off x="10130852" y="2528255"/>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4</a:t>
              </a:r>
            </a:p>
          </p:txBody>
        </p:sp>
        <p:cxnSp>
          <p:nvCxnSpPr>
            <p:cNvPr id="17" name="Connecteur droit 16">
              <a:extLst>
                <a:ext uri="{FF2B5EF4-FFF2-40B4-BE49-F238E27FC236}">
                  <a16:creationId xmlns:a16="http://schemas.microsoft.com/office/drawing/2014/main" id="{8D650E0D-C2DF-43AF-82D8-0616145EFE0C}"/>
                </a:ext>
              </a:extLst>
            </p:cNvPr>
            <p:cNvCxnSpPr>
              <a:cxnSpLocks/>
            </p:cNvCxnSpPr>
            <p:nvPr/>
          </p:nvCxnSpPr>
          <p:spPr>
            <a:xfrm>
              <a:off x="10917835"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4563136-D82E-45F7-B00A-A5DB1445412B}"/>
                </a:ext>
              </a:extLst>
            </p:cNvPr>
            <p:cNvSpPr/>
            <p:nvPr/>
          </p:nvSpPr>
          <p:spPr>
            <a:xfrm>
              <a:off x="9803566" y="3331114"/>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200" dirty="0">
                <a:solidFill>
                  <a:prstClr val="black"/>
                </a:solidFill>
                <a:latin typeface="Trajan Pro" panose="02020502050506020301" pitchFamily="18" charset="0"/>
                <a:cs typeface="Arial" panose="020B0604020202020204" pitchFamily="34" charset="0"/>
              </a:endParaRPr>
            </a:p>
            <a:p>
              <a:endParaRPr lang="fr-FR" sz="1200" dirty="0">
                <a:solidFill>
                  <a:prstClr val="black"/>
                </a:solidFill>
                <a:latin typeface="Trajan Pro" panose="02020502050506020301" pitchFamily="18" charset="0"/>
                <a:cs typeface="Arial" panose="020B0604020202020204" pitchFamily="34" charset="0"/>
              </a:endParaRPr>
            </a:p>
            <a:p>
              <a:endParaRPr lang="fr-FR" sz="1200" dirty="0">
                <a:solidFill>
                  <a:prstClr val="black"/>
                </a:solidFill>
                <a:latin typeface="Trajan Pro" panose="02020502050506020301" pitchFamily="18" charset="0"/>
                <a:cs typeface="Arial" panose="020B0604020202020204" pitchFamily="34" charset="0"/>
              </a:endParaRPr>
            </a:p>
            <a:p>
              <a:endParaRPr lang="fr-FR" sz="1200" dirty="0">
                <a:solidFill>
                  <a:prstClr val="black"/>
                </a:solidFill>
                <a:latin typeface="Trajan Pro" panose="02020502050506020301" pitchFamily="18" charset="0"/>
                <a:cs typeface="Arial" panose="020B0604020202020204" pitchFamily="34" charset="0"/>
              </a:endParaRPr>
            </a:p>
            <a:p>
              <a:endParaRPr lang="fr-FR" sz="1200" dirty="0">
                <a:solidFill>
                  <a:prstClr val="black"/>
                </a:solidFill>
                <a:latin typeface="Trajan Pro" panose="02020502050506020301" pitchFamily="18" charset="0"/>
                <a:cs typeface="Arial" panose="020B0604020202020204" pitchFamily="34" charset="0"/>
              </a:endParaRPr>
            </a:p>
            <a:p>
              <a:endParaRPr lang="fr-FR" sz="1200" dirty="0">
                <a:solidFill>
                  <a:prstClr val="black"/>
                </a:solidFill>
                <a:latin typeface="Trajan Pro" panose="02020502050506020301" pitchFamily="18" charset="0"/>
                <a:cs typeface="Arial" panose="020B0604020202020204" pitchFamily="34" charset="0"/>
              </a:endParaRPr>
            </a:p>
            <a:p>
              <a:r>
                <a:rPr lang="fr-FR" sz="1200" dirty="0">
                  <a:solidFill>
                    <a:prstClr val="black"/>
                  </a:solidFill>
                  <a:latin typeface="Trajan Pro" panose="02020502050506020301" pitchFamily="18" charset="0"/>
                  <a:cs typeface="Arial" panose="020B0604020202020204" pitchFamily="34" charset="0"/>
                </a:rPr>
                <a:t>Plan </a:t>
              </a:r>
            </a:p>
            <a:p>
              <a:r>
                <a:rPr lang="fr-FR" sz="1200" dirty="0">
                  <a:solidFill>
                    <a:prstClr val="black"/>
                  </a:solidFill>
                  <a:latin typeface="Trajan Pro" panose="02020502050506020301" pitchFamily="18" charset="0"/>
                  <a:cs typeface="Arial" panose="020B0604020202020204" pitchFamily="34" charset="0"/>
                </a:rPr>
                <a:t>-        Importer et formater des données sur Excel</a:t>
              </a:r>
            </a:p>
            <a:p>
              <a:r>
                <a:rPr lang="fr-FR" sz="1200" dirty="0">
                  <a:solidFill>
                    <a:prstClr val="black"/>
                  </a:solidFill>
                  <a:latin typeface="Trajan Pro" panose="02020502050506020301" pitchFamily="18" charset="0"/>
                  <a:cs typeface="Arial" panose="020B0604020202020204" pitchFamily="34" charset="0"/>
                </a:rPr>
                <a:t>-        Manipuler les principales formules (recherche, classement, calculs, etc.)</a:t>
              </a:r>
            </a:p>
            <a:p>
              <a:pPr marL="171450" indent="-171450">
                <a:buFontTx/>
                <a:buChar char="-"/>
              </a:pPr>
              <a:r>
                <a:rPr lang="fr-FR" sz="1200" dirty="0">
                  <a:solidFill>
                    <a:prstClr val="black"/>
                  </a:solidFill>
                  <a:latin typeface="Trajan Pro" panose="02020502050506020301" pitchFamily="18" charset="0"/>
                  <a:cs typeface="Arial" panose="020B0604020202020204" pitchFamily="34" charset="0"/>
                </a:rPr>
                <a:t>Manipuler le tableau croisé dynamique sur Excel</a:t>
              </a:r>
            </a:p>
            <a:p>
              <a:pPr marL="171450" indent="-171450">
                <a:buFontTx/>
                <a:buChar char="-"/>
              </a:pPr>
              <a:endParaRPr lang="fr-FR" sz="1200" dirty="0">
                <a:solidFill>
                  <a:prstClr val="black"/>
                </a:solidFill>
                <a:latin typeface="Trajan Pro" panose="02020502050506020301" pitchFamily="18" charset="0"/>
                <a:cs typeface="Arial" panose="020B0604020202020204" pitchFamily="34" charset="0"/>
              </a:endParaRPr>
            </a:p>
            <a:p>
              <a:endParaRPr lang="fr-FR" sz="1200" dirty="0">
                <a:solidFill>
                  <a:prstClr val="black"/>
                </a:solidFill>
                <a:latin typeface="Trajan Pro" panose="02020502050506020301" pitchFamily="18" charset="0"/>
                <a:cs typeface="Arial" panose="020B0604020202020204" pitchFamily="34" charset="0"/>
              </a:endParaRPr>
            </a:p>
            <a:p>
              <a:r>
                <a:rPr lang="fr-FR" sz="1200" b="1" dirty="0">
                  <a:solidFill>
                    <a:prstClr val="black"/>
                  </a:solidFill>
                  <a:latin typeface="Trajan Pro" panose="02020502050506020301" pitchFamily="18" charset="0"/>
                  <a:ea typeface="Calibri" panose="020F0502020204030204" pitchFamily="34" charset="0"/>
                  <a:cs typeface="Arial" panose="020B0604020202020204" pitchFamily="34" charset="0"/>
                </a:rPr>
                <a:t>Séance animée autour du Cas d’étude : </a:t>
              </a:r>
              <a:r>
                <a:rPr lang="fr-FR" sz="1200" b="1" dirty="0">
                  <a:solidFill>
                    <a:prstClr val="black"/>
                  </a:solidFill>
                  <a:latin typeface="Trajan Pro" panose="02020502050506020301" pitchFamily="18" charset="0"/>
                  <a:cs typeface="Arial" panose="020B0604020202020204" pitchFamily="34" charset="0"/>
                </a:rPr>
                <a:t>Base de données des accords diplomatie signés par le Maroc </a:t>
              </a:r>
            </a:p>
            <a:p>
              <a:endParaRPr lang="fr-FR" sz="1200" dirty="0">
                <a:solidFill>
                  <a:prstClr val="black"/>
                </a:solidFill>
                <a:latin typeface="Trajan Pro" panose="02020502050506020301" pitchFamily="18" charset="0"/>
                <a:cs typeface="Arial" panose="020B0604020202020204" pitchFamily="34" charset="0"/>
              </a:endParaRPr>
            </a:p>
            <a:p>
              <a:endParaRPr lang="fr-FR" sz="1200" dirty="0">
                <a:solidFill>
                  <a:prstClr val="black"/>
                </a:solidFill>
                <a:latin typeface="Trajan Pro" panose="02020502050506020301" pitchFamily="18" charset="0"/>
                <a:cs typeface="Arial" panose="020B0604020202020204" pitchFamily="34" charset="0"/>
              </a:endParaRPr>
            </a:p>
            <a:p>
              <a:pPr algn="ctr"/>
              <a:endParaRPr lang="fr-FR" dirty="0">
                <a:solidFill>
                  <a:schemeClr val="tx2"/>
                </a:solidFill>
              </a:endParaRPr>
            </a:p>
          </p:txBody>
        </p:sp>
      </p:grpSp>
    </p:spTree>
    <p:extLst>
      <p:ext uri="{BB962C8B-B14F-4D97-AF65-F5344CB8AC3E}">
        <p14:creationId xmlns:p14="http://schemas.microsoft.com/office/powerpoint/2010/main" val="311956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lstStyle/>
          <a:p>
            <a:r>
              <a:rPr lang="fr-FR" dirty="0"/>
              <a:t>Structure du module </a:t>
            </a:r>
            <a:r>
              <a:rPr lang="fr-FR" dirty="0">
                <a:solidFill>
                  <a:srgbClr val="FF0000"/>
                </a:solidFill>
              </a:rPr>
              <a:t>(2/4)</a:t>
            </a:r>
          </a:p>
        </p:txBody>
      </p:sp>
      <p:sp>
        <p:nvSpPr>
          <p:cNvPr id="3" name="Espace réservé du contenu 2">
            <a:extLst>
              <a:ext uri="{FF2B5EF4-FFF2-40B4-BE49-F238E27FC236}">
                <a16:creationId xmlns:a16="http://schemas.microsoft.com/office/drawing/2014/main" id="{59B44252-7CE5-4119-A605-9F836589B08C}"/>
              </a:ext>
            </a:extLst>
          </p:cNvPr>
          <p:cNvSpPr>
            <a:spLocks noGrp="1"/>
          </p:cNvSpPr>
          <p:nvPr>
            <p:ph idx="1"/>
          </p:nvPr>
        </p:nvSpPr>
        <p:spPr>
          <a:xfrm>
            <a:off x="838200" y="1425575"/>
            <a:ext cx="10515600" cy="888488"/>
          </a:xfrm>
        </p:spPr>
        <p:txBody>
          <a:bodyPr anchor="ctr">
            <a:normAutofit/>
          </a:bodyPr>
          <a:lstStyle/>
          <a:p>
            <a:pPr marL="0" indent="0">
              <a:buNone/>
            </a:pPr>
            <a:r>
              <a:rPr lang="fr-FR" sz="1800" dirty="0"/>
              <a:t>Le module se compose en 16 séances, comportant chacune un cas d’études ou des exemples illustratifs. Chaque séance appelle à une préparation de la part de l’étudiant</a:t>
            </a:r>
          </a:p>
        </p:txBody>
      </p:sp>
      <p:cxnSp>
        <p:nvCxnSpPr>
          <p:cNvPr id="6" name="Connecteur droit avec flèche 5">
            <a:extLst>
              <a:ext uri="{FF2B5EF4-FFF2-40B4-BE49-F238E27FC236}">
                <a16:creationId xmlns:a16="http://schemas.microsoft.com/office/drawing/2014/main" id="{E2545F50-1949-4AEA-B3BA-C8F15D87C044}"/>
              </a:ext>
            </a:extLst>
          </p:cNvPr>
          <p:cNvCxnSpPr>
            <a:cxnSpLocks/>
          </p:cNvCxnSpPr>
          <p:nvPr/>
        </p:nvCxnSpPr>
        <p:spPr>
          <a:xfrm>
            <a:off x="309796" y="3090385"/>
            <a:ext cx="115724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e 27">
            <a:extLst>
              <a:ext uri="{FF2B5EF4-FFF2-40B4-BE49-F238E27FC236}">
                <a16:creationId xmlns:a16="http://schemas.microsoft.com/office/drawing/2014/main" id="{DC3F1C69-8850-4401-A651-D50959EBF9C1}"/>
              </a:ext>
            </a:extLst>
          </p:cNvPr>
          <p:cNvGrpSpPr/>
          <p:nvPr/>
        </p:nvGrpSpPr>
        <p:grpSpPr>
          <a:xfrm>
            <a:off x="459697" y="2505768"/>
            <a:ext cx="2388434" cy="4001854"/>
            <a:chOff x="459697" y="2505768"/>
            <a:chExt cx="2388434" cy="4001854"/>
          </a:xfrm>
        </p:grpSpPr>
        <p:sp>
          <p:nvSpPr>
            <p:cNvPr id="7" name="Rectangle 6">
              <a:extLst>
                <a:ext uri="{FF2B5EF4-FFF2-40B4-BE49-F238E27FC236}">
                  <a16:creationId xmlns:a16="http://schemas.microsoft.com/office/drawing/2014/main" id="{76724866-8570-48EC-93A9-337EA25EA614}"/>
                </a:ext>
              </a:extLst>
            </p:cNvPr>
            <p:cNvSpPr/>
            <p:nvPr/>
          </p:nvSpPr>
          <p:spPr>
            <a:xfrm>
              <a:off x="866931" y="2505768"/>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5</a:t>
              </a:r>
            </a:p>
          </p:txBody>
        </p:sp>
        <p:cxnSp>
          <p:nvCxnSpPr>
            <p:cNvPr id="15" name="Connecteur droit 14">
              <a:extLst>
                <a:ext uri="{FF2B5EF4-FFF2-40B4-BE49-F238E27FC236}">
                  <a16:creationId xmlns:a16="http://schemas.microsoft.com/office/drawing/2014/main" id="{1CF1EDA0-AB9A-4C6C-B188-79C3FDF26839}"/>
                </a:ext>
              </a:extLst>
            </p:cNvPr>
            <p:cNvCxnSpPr>
              <a:cxnSpLocks/>
            </p:cNvCxnSpPr>
            <p:nvPr/>
          </p:nvCxnSpPr>
          <p:spPr>
            <a:xfrm>
              <a:off x="1653914"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DE4209F-C16A-44BD-8ED6-1CB1C596A50D}"/>
                </a:ext>
              </a:extLst>
            </p:cNvPr>
            <p:cNvSpPr/>
            <p:nvPr/>
          </p:nvSpPr>
          <p:spPr>
            <a:xfrm>
              <a:off x="459697" y="3429007"/>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07000"/>
                </a:lnSpc>
              </a:pP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Plan </a:t>
              </a:r>
              <a:endParaRPr lang="fr-FR" sz="1200" dirty="0">
                <a:solidFill>
                  <a:schemeClr val="tx1"/>
                </a:solidFill>
                <a:effectLst/>
                <a:latin typeface="Trajan Pro" panose="02020502050506020301" pitchFamily="18" charset="0"/>
                <a:ea typeface="Calibri" panose="020F0502020204030204" pitchFamily="34" charset="0"/>
                <a:cs typeface="Arial" panose="020B0604020202020204" pitchFamily="34" charset="0"/>
              </a:endParaRP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Visualisation statique </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Visualisation dynamique des données</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Production de rapports</a:t>
              </a:r>
            </a:p>
            <a:p>
              <a:pPr lvl="0">
                <a:lnSpc>
                  <a:spcPct val="107000"/>
                </a:lnSpc>
                <a:spcAft>
                  <a:spcPts val="800"/>
                </a:spcAft>
              </a:pPr>
              <a:r>
                <a:rPr lang="fr-FR" sz="1200" b="1" dirty="0">
                  <a:solidFill>
                    <a:schemeClr val="tx1"/>
                  </a:solidFill>
                  <a:effectLst/>
                  <a:latin typeface="Trajan Pro" panose="02020502050506020301" pitchFamily="18" charset="0"/>
                  <a:ea typeface="Calibri" panose="020F0502020204030204" pitchFamily="34" charset="0"/>
                  <a:cs typeface="Arial" panose="020B0604020202020204" pitchFamily="34" charset="0"/>
                </a:rPr>
                <a:t>Séance animée autour du Cas d’étude </a:t>
              </a:r>
              <a:r>
                <a:rPr lang="fr-FR" sz="1200" b="1" dirty="0">
                  <a:solidFill>
                    <a:schemeClr val="tx1"/>
                  </a:solidFill>
                  <a:latin typeface="Trajan Pro" panose="02020502050506020301" pitchFamily="18" charset="0"/>
                  <a:ea typeface="Calibri" panose="020F0502020204030204" pitchFamily="34" charset="0"/>
                  <a:cs typeface="Arial" panose="020B0604020202020204" pitchFamily="34" charset="0"/>
                </a:rPr>
                <a:t>: Analyse et visualisation des résultats électoraux au Maroc entre 2002 à 2016, que nous apprend les cartes ? </a:t>
              </a:r>
              <a:endParaRPr lang="fr-FR" sz="1200" b="1" dirty="0">
                <a:solidFill>
                  <a:schemeClr val="tx1"/>
                </a:solidFill>
                <a:effectLst/>
                <a:latin typeface="Trajan Pro" panose="02020502050506020301" pitchFamily="18" charset="0"/>
                <a:ea typeface="Calibri" panose="020F0502020204030204" pitchFamily="34" charset="0"/>
                <a:cs typeface="Arial" panose="020B0604020202020204" pitchFamily="34" charset="0"/>
              </a:endParaRPr>
            </a:p>
          </p:txBody>
        </p:sp>
      </p:grpSp>
      <p:grpSp>
        <p:nvGrpSpPr>
          <p:cNvPr id="29" name="Groupe 28">
            <a:extLst>
              <a:ext uri="{FF2B5EF4-FFF2-40B4-BE49-F238E27FC236}">
                <a16:creationId xmlns:a16="http://schemas.microsoft.com/office/drawing/2014/main" id="{04D501FC-1C0E-4132-B8ED-4E5A7C035F4F}"/>
              </a:ext>
            </a:extLst>
          </p:cNvPr>
          <p:cNvGrpSpPr/>
          <p:nvPr/>
        </p:nvGrpSpPr>
        <p:grpSpPr>
          <a:xfrm>
            <a:off x="3429416" y="2500772"/>
            <a:ext cx="2388434" cy="3980439"/>
            <a:chOff x="3429416" y="2500772"/>
            <a:chExt cx="2388434" cy="3980439"/>
          </a:xfrm>
        </p:grpSpPr>
        <p:sp>
          <p:nvSpPr>
            <p:cNvPr id="9" name="Rectangle 8">
              <a:extLst>
                <a:ext uri="{FF2B5EF4-FFF2-40B4-BE49-F238E27FC236}">
                  <a16:creationId xmlns:a16="http://schemas.microsoft.com/office/drawing/2014/main" id="{FDAFBCBD-4688-4945-A7D3-61041AFF5A90}"/>
                </a:ext>
              </a:extLst>
            </p:cNvPr>
            <p:cNvSpPr/>
            <p:nvPr/>
          </p:nvSpPr>
          <p:spPr>
            <a:xfrm>
              <a:off x="3836650" y="2500772"/>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6</a:t>
              </a:r>
            </a:p>
          </p:txBody>
        </p:sp>
        <p:cxnSp>
          <p:nvCxnSpPr>
            <p:cNvPr id="19" name="Connecteur droit 18">
              <a:extLst>
                <a:ext uri="{FF2B5EF4-FFF2-40B4-BE49-F238E27FC236}">
                  <a16:creationId xmlns:a16="http://schemas.microsoft.com/office/drawing/2014/main" id="{9A98FCD7-DD13-486D-A213-61991591150F}"/>
                </a:ext>
              </a:extLst>
            </p:cNvPr>
            <p:cNvCxnSpPr>
              <a:cxnSpLocks/>
            </p:cNvCxnSpPr>
            <p:nvPr/>
          </p:nvCxnSpPr>
          <p:spPr>
            <a:xfrm>
              <a:off x="4623633"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3D9BCCB-2775-48E6-8E68-7099F13E3E51}"/>
                </a:ext>
              </a:extLst>
            </p:cNvPr>
            <p:cNvSpPr/>
            <p:nvPr/>
          </p:nvSpPr>
          <p:spPr>
            <a:xfrm>
              <a:off x="3429416" y="3402596"/>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fr-FR" sz="1200" dirty="0">
                  <a:solidFill>
                    <a:schemeClr val="tx1"/>
                  </a:solidFill>
                  <a:latin typeface="Trajan Pro" panose="02020502050506020301" pitchFamily="18" charset="0"/>
                  <a:cs typeface="Arial" panose="020B0604020202020204" pitchFamily="34" charset="0"/>
                </a:rPr>
                <a:t>Plan </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Approches d’analyses des données </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Outils de management de données </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Outils d’analyse des données</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Outils de visualisation des données</a:t>
              </a:r>
            </a:p>
            <a:p>
              <a:pPr lvl="0">
                <a:lnSpc>
                  <a:spcPct val="107000"/>
                </a:lnSpc>
                <a:spcAft>
                  <a:spcPts val="800"/>
                </a:spcAft>
              </a:pPr>
              <a:r>
                <a:rPr lang="fr-FR" sz="1200" b="1" dirty="0">
                  <a:solidFill>
                    <a:schemeClr val="tx1"/>
                  </a:solidFill>
                  <a:latin typeface="Trajan Pro" panose="02020502050506020301" pitchFamily="18" charset="0"/>
                  <a:cs typeface="Arial" panose="020B0604020202020204" pitchFamily="34" charset="0"/>
                </a:rPr>
                <a:t>Plusieurs cas d’étude et visualisation pour présenter chacun des outils</a:t>
              </a:r>
              <a:endParaRPr lang="fr-FR" dirty="0">
                <a:solidFill>
                  <a:schemeClr val="tx2"/>
                </a:solidFill>
              </a:endParaRPr>
            </a:p>
          </p:txBody>
        </p:sp>
      </p:grpSp>
      <p:grpSp>
        <p:nvGrpSpPr>
          <p:cNvPr id="30" name="Groupe 29">
            <a:extLst>
              <a:ext uri="{FF2B5EF4-FFF2-40B4-BE49-F238E27FC236}">
                <a16:creationId xmlns:a16="http://schemas.microsoft.com/office/drawing/2014/main" id="{DBF1126D-8DFF-403E-AE5A-82D4B81622BA}"/>
              </a:ext>
            </a:extLst>
          </p:cNvPr>
          <p:cNvGrpSpPr/>
          <p:nvPr/>
        </p:nvGrpSpPr>
        <p:grpSpPr>
          <a:xfrm>
            <a:off x="6549036" y="2528255"/>
            <a:ext cx="2388434" cy="4169729"/>
            <a:chOff x="6549036" y="2528255"/>
            <a:chExt cx="2388434" cy="4169729"/>
          </a:xfrm>
        </p:grpSpPr>
        <p:sp>
          <p:nvSpPr>
            <p:cNvPr id="11" name="Rectangle 10">
              <a:extLst>
                <a:ext uri="{FF2B5EF4-FFF2-40B4-BE49-F238E27FC236}">
                  <a16:creationId xmlns:a16="http://schemas.microsoft.com/office/drawing/2014/main" id="{F2E6098D-016D-4A63-86DA-A95E16E7B41D}"/>
                </a:ext>
              </a:extLst>
            </p:cNvPr>
            <p:cNvSpPr/>
            <p:nvPr/>
          </p:nvSpPr>
          <p:spPr>
            <a:xfrm>
              <a:off x="6956270" y="2528255"/>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7</a:t>
              </a:r>
            </a:p>
          </p:txBody>
        </p:sp>
        <p:cxnSp>
          <p:nvCxnSpPr>
            <p:cNvPr id="18" name="Connecteur droit 17">
              <a:extLst>
                <a:ext uri="{FF2B5EF4-FFF2-40B4-BE49-F238E27FC236}">
                  <a16:creationId xmlns:a16="http://schemas.microsoft.com/office/drawing/2014/main" id="{1E2867B8-98FB-4BFA-99A2-28F097A4BF8C}"/>
                </a:ext>
              </a:extLst>
            </p:cNvPr>
            <p:cNvCxnSpPr>
              <a:cxnSpLocks/>
            </p:cNvCxnSpPr>
            <p:nvPr/>
          </p:nvCxnSpPr>
          <p:spPr>
            <a:xfrm>
              <a:off x="7743253"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E7314D9-F890-4F3A-B7DA-82B26D489C4D}"/>
                </a:ext>
              </a:extLst>
            </p:cNvPr>
            <p:cNvSpPr/>
            <p:nvPr/>
          </p:nvSpPr>
          <p:spPr>
            <a:xfrm>
              <a:off x="6549036" y="3619369"/>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1200" dirty="0">
                  <a:solidFill>
                    <a:schemeClr val="tx1"/>
                  </a:solidFill>
                  <a:latin typeface="Trajan Pro" panose="02020502050506020301" pitchFamily="18" charset="0"/>
                  <a:cs typeface="Arial" panose="020B0604020202020204" pitchFamily="34" charset="0"/>
                </a:rPr>
                <a:t>Plan</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Données structurées, non structurées et semi-structurées</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Définition du Big Data (les 5V)</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Types de big data </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Applications des big data aujourd’hui</a:t>
              </a:r>
            </a:p>
            <a:p>
              <a:pPr>
                <a:lnSpc>
                  <a:spcPct val="107000"/>
                </a:lnSpc>
                <a:spcAft>
                  <a:spcPts val="800"/>
                </a:spcAft>
              </a:pPr>
              <a:r>
                <a:rPr lang="fr-FR" sz="1200" b="1" dirty="0">
                  <a:solidFill>
                    <a:schemeClr val="tx1"/>
                  </a:solidFill>
                  <a:latin typeface="Trajan Pro" panose="02020502050506020301" pitchFamily="18" charset="0"/>
                  <a:ea typeface="Calibri" panose="020F0502020204030204" pitchFamily="34" charset="0"/>
                  <a:cs typeface="Arial" panose="020B0604020202020204" pitchFamily="34" charset="0"/>
                </a:rPr>
                <a:t>Séance animée autour du Cas d’étude : </a:t>
              </a:r>
              <a:r>
                <a:rPr lang="fr-FR" sz="1200" b="1" dirty="0" err="1">
                  <a:solidFill>
                    <a:schemeClr val="tx1"/>
                  </a:solidFill>
                  <a:latin typeface="Trajan Pro" panose="02020502050506020301" pitchFamily="18" charset="0"/>
                  <a:cs typeface="Arial" panose="020B0604020202020204" pitchFamily="34" charset="0"/>
                </a:rPr>
                <a:t>Liegey</a:t>
              </a:r>
              <a:r>
                <a:rPr lang="fr-FR" sz="1200" b="1" dirty="0">
                  <a:solidFill>
                    <a:schemeClr val="tx1"/>
                  </a:solidFill>
                  <a:latin typeface="Trajan Pro" panose="02020502050506020301" pitchFamily="18" charset="0"/>
                  <a:cs typeface="Arial" panose="020B0604020202020204" pitchFamily="34" charset="0"/>
                </a:rPr>
                <a:t> Muller et Pons, fondateur d’une startup qui permet de gagner les élections </a:t>
              </a:r>
            </a:p>
            <a:p>
              <a:pPr algn="ctr"/>
              <a:endParaRPr lang="fr-FR" dirty="0">
                <a:solidFill>
                  <a:schemeClr val="tx2"/>
                </a:solidFill>
              </a:endParaRPr>
            </a:p>
          </p:txBody>
        </p:sp>
      </p:grpSp>
      <p:grpSp>
        <p:nvGrpSpPr>
          <p:cNvPr id="31" name="Groupe 30">
            <a:extLst>
              <a:ext uri="{FF2B5EF4-FFF2-40B4-BE49-F238E27FC236}">
                <a16:creationId xmlns:a16="http://schemas.microsoft.com/office/drawing/2014/main" id="{FAF8AAFC-D870-4746-94E9-F2F19963683C}"/>
              </a:ext>
            </a:extLst>
          </p:cNvPr>
          <p:cNvGrpSpPr/>
          <p:nvPr/>
        </p:nvGrpSpPr>
        <p:grpSpPr>
          <a:xfrm>
            <a:off x="9723618" y="2528255"/>
            <a:ext cx="2388434" cy="3933050"/>
            <a:chOff x="9723618" y="2528255"/>
            <a:chExt cx="2388434" cy="3933050"/>
          </a:xfrm>
        </p:grpSpPr>
        <p:sp>
          <p:nvSpPr>
            <p:cNvPr id="13" name="Rectangle 12">
              <a:extLst>
                <a:ext uri="{FF2B5EF4-FFF2-40B4-BE49-F238E27FC236}">
                  <a16:creationId xmlns:a16="http://schemas.microsoft.com/office/drawing/2014/main" id="{5530B675-7FAF-427A-92E7-7E45C00ED818}"/>
                </a:ext>
              </a:extLst>
            </p:cNvPr>
            <p:cNvSpPr/>
            <p:nvPr/>
          </p:nvSpPr>
          <p:spPr>
            <a:xfrm>
              <a:off x="10130852" y="2528255"/>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8</a:t>
              </a:r>
            </a:p>
          </p:txBody>
        </p:sp>
        <p:cxnSp>
          <p:nvCxnSpPr>
            <p:cNvPr id="17" name="Connecteur droit 16">
              <a:extLst>
                <a:ext uri="{FF2B5EF4-FFF2-40B4-BE49-F238E27FC236}">
                  <a16:creationId xmlns:a16="http://schemas.microsoft.com/office/drawing/2014/main" id="{8D650E0D-C2DF-43AF-82D8-0616145EFE0C}"/>
                </a:ext>
              </a:extLst>
            </p:cNvPr>
            <p:cNvCxnSpPr>
              <a:cxnSpLocks/>
            </p:cNvCxnSpPr>
            <p:nvPr/>
          </p:nvCxnSpPr>
          <p:spPr>
            <a:xfrm>
              <a:off x="10917835"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4563136-D82E-45F7-B00A-A5DB1445412B}"/>
                </a:ext>
              </a:extLst>
            </p:cNvPr>
            <p:cNvSpPr/>
            <p:nvPr/>
          </p:nvSpPr>
          <p:spPr>
            <a:xfrm>
              <a:off x="9723618" y="3382690"/>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2"/>
                </a:solidFill>
              </a:endParaRPr>
            </a:p>
          </p:txBody>
        </p:sp>
      </p:grpSp>
      <p:sp>
        <p:nvSpPr>
          <p:cNvPr id="24" name="Rectangle 23">
            <a:extLst>
              <a:ext uri="{FF2B5EF4-FFF2-40B4-BE49-F238E27FC236}">
                <a16:creationId xmlns:a16="http://schemas.microsoft.com/office/drawing/2014/main" id="{B742AA12-5CEF-4CBC-9C60-0AD51B79F2B3}"/>
              </a:ext>
            </a:extLst>
          </p:cNvPr>
          <p:cNvSpPr/>
          <p:nvPr/>
        </p:nvSpPr>
        <p:spPr>
          <a:xfrm>
            <a:off x="9518755" y="3382689"/>
            <a:ext cx="2593297"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endParaRPr lang="fr-FR" sz="1200" dirty="0">
              <a:solidFill>
                <a:schemeClr val="tx1"/>
              </a:solidFill>
              <a:latin typeface="Trajan Pro" panose="02020502050506020301" pitchFamily="18" charset="0"/>
              <a:cs typeface="Arial" panose="020B0604020202020204" pitchFamily="34" charset="0"/>
            </a:endParaRPr>
          </a:p>
          <a:p>
            <a:pPr lvl="0">
              <a:lnSpc>
                <a:spcPct val="107000"/>
              </a:lnSpc>
              <a:spcAft>
                <a:spcPts val="800"/>
              </a:spcAft>
            </a:pPr>
            <a:r>
              <a:rPr lang="fr-FR" sz="1200" dirty="0">
                <a:solidFill>
                  <a:schemeClr val="tx1"/>
                </a:solidFill>
                <a:latin typeface="Trajan Pro" panose="02020502050506020301" pitchFamily="18" charset="0"/>
                <a:cs typeface="Arial" panose="020B0604020202020204" pitchFamily="34" charset="0"/>
              </a:rPr>
              <a:t>Plan </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Comment les décisions devraient être prises ? </a:t>
            </a: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Outils de prise de décision : matrice de priorisation, SWOT, Système d’experts, système expert, </a:t>
            </a:r>
            <a:r>
              <a:rPr lang="fr-FR" sz="1200" dirty="0" err="1">
                <a:solidFill>
                  <a:schemeClr val="tx1"/>
                </a:solidFill>
                <a:latin typeface="Trajan Pro" panose="02020502050506020301" pitchFamily="18" charset="0"/>
                <a:cs typeface="Arial" panose="020B0604020202020204" pitchFamily="34" charset="0"/>
              </a:rPr>
              <a:t>etc</a:t>
            </a:r>
            <a:endParaRPr lang="fr-FR" sz="1200" dirty="0">
              <a:solidFill>
                <a:schemeClr val="tx1"/>
              </a:solidFill>
              <a:latin typeface="Trajan Pro" panose="02020502050506020301" pitchFamily="18" charset="0"/>
              <a:cs typeface="Arial" panose="020B0604020202020204" pitchFamily="34" charset="0"/>
            </a:endParaRPr>
          </a:p>
          <a:p>
            <a:pPr marL="342900" indent="-342900">
              <a:lnSpc>
                <a:spcPct val="107000"/>
              </a:lnSpc>
              <a:spcAft>
                <a:spcPts val="800"/>
              </a:spcAft>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Comment en réalité sont prises les décisions ? La gestion du changement </a:t>
            </a:r>
          </a:p>
          <a:p>
            <a:pPr lvl="0">
              <a:lnSpc>
                <a:spcPct val="107000"/>
              </a:lnSpc>
              <a:spcAft>
                <a:spcPts val="800"/>
              </a:spcAft>
            </a:pPr>
            <a:r>
              <a:rPr lang="fr-FR" sz="1200" b="1" dirty="0">
                <a:solidFill>
                  <a:schemeClr val="tx1"/>
                </a:solidFill>
                <a:latin typeface="Trajan Pro" panose="02020502050506020301" pitchFamily="18" charset="0"/>
                <a:cs typeface="Arial" panose="020B0604020202020204" pitchFamily="34" charset="0"/>
              </a:rPr>
              <a:t>Plusieurs cas d’étude et visualisation pour présenter chacun des outils</a:t>
            </a:r>
            <a:endParaRPr lang="fr-FR" dirty="0">
              <a:solidFill>
                <a:schemeClr val="tx2"/>
              </a:solidFill>
            </a:endParaRPr>
          </a:p>
        </p:txBody>
      </p:sp>
    </p:spTree>
    <p:extLst>
      <p:ext uri="{BB962C8B-B14F-4D97-AF65-F5344CB8AC3E}">
        <p14:creationId xmlns:p14="http://schemas.microsoft.com/office/powerpoint/2010/main" val="211623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lstStyle/>
          <a:p>
            <a:r>
              <a:rPr lang="fr-FR" dirty="0"/>
              <a:t>Structure du module </a:t>
            </a:r>
            <a:r>
              <a:rPr lang="fr-FR" dirty="0">
                <a:solidFill>
                  <a:srgbClr val="FF0000"/>
                </a:solidFill>
              </a:rPr>
              <a:t>(3/4)</a:t>
            </a:r>
          </a:p>
        </p:txBody>
      </p:sp>
      <p:sp>
        <p:nvSpPr>
          <p:cNvPr id="3" name="Espace réservé du contenu 2">
            <a:extLst>
              <a:ext uri="{FF2B5EF4-FFF2-40B4-BE49-F238E27FC236}">
                <a16:creationId xmlns:a16="http://schemas.microsoft.com/office/drawing/2014/main" id="{59B44252-7CE5-4119-A605-9F836589B08C}"/>
              </a:ext>
            </a:extLst>
          </p:cNvPr>
          <p:cNvSpPr>
            <a:spLocks noGrp="1"/>
          </p:cNvSpPr>
          <p:nvPr>
            <p:ph idx="1"/>
          </p:nvPr>
        </p:nvSpPr>
        <p:spPr>
          <a:xfrm>
            <a:off x="838200" y="1425575"/>
            <a:ext cx="10515600" cy="888488"/>
          </a:xfrm>
        </p:spPr>
        <p:txBody>
          <a:bodyPr anchor="ctr">
            <a:normAutofit/>
          </a:bodyPr>
          <a:lstStyle/>
          <a:p>
            <a:pPr marL="0" indent="0">
              <a:buNone/>
            </a:pPr>
            <a:r>
              <a:rPr lang="fr-FR" sz="1800" dirty="0"/>
              <a:t>Le module se compose en 16 séances, comportant chacune un cas d’études ou des exemples illustratifs. Chaque séance appelle à une préparation de la part de l’étudiant</a:t>
            </a:r>
          </a:p>
        </p:txBody>
      </p:sp>
      <p:cxnSp>
        <p:nvCxnSpPr>
          <p:cNvPr id="6" name="Connecteur droit avec flèche 5">
            <a:extLst>
              <a:ext uri="{FF2B5EF4-FFF2-40B4-BE49-F238E27FC236}">
                <a16:creationId xmlns:a16="http://schemas.microsoft.com/office/drawing/2014/main" id="{E2545F50-1949-4AEA-B3BA-C8F15D87C044}"/>
              </a:ext>
            </a:extLst>
          </p:cNvPr>
          <p:cNvCxnSpPr>
            <a:cxnSpLocks/>
          </p:cNvCxnSpPr>
          <p:nvPr/>
        </p:nvCxnSpPr>
        <p:spPr>
          <a:xfrm>
            <a:off x="309796" y="3090385"/>
            <a:ext cx="115724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e 27">
            <a:extLst>
              <a:ext uri="{FF2B5EF4-FFF2-40B4-BE49-F238E27FC236}">
                <a16:creationId xmlns:a16="http://schemas.microsoft.com/office/drawing/2014/main" id="{DC3F1C69-8850-4401-A651-D50959EBF9C1}"/>
              </a:ext>
            </a:extLst>
          </p:cNvPr>
          <p:cNvGrpSpPr/>
          <p:nvPr/>
        </p:nvGrpSpPr>
        <p:grpSpPr>
          <a:xfrm>
            <a:off x="459696" y="2505768"/>
            <a:ext cx="2699895" cy="3749422"/>
            <a:chOff x="459696" y="2505768"/>
            <a:chExt cx="2699895" cy="3749422"/>
          </a:xfrm>
        </p:grpSpPr>
        <p:sp>
          <p:nvSpPr>
            <p:cNvPr id="7" name="Rectangle 6">
              <a:extLst>
                <a:ext uri="{FF2B5EF4-FFF2-40B4-BE49-F238E27FC236}">
                  <a16:creationId xmlns:a16="http://schemas.microsoft.com/office/drawing/2014/main" id="{76724866-8570-48EC-93A9-337EA25EA614}"/>
                </a:ext>
              </a:extLst>
            </p:cNvPr>
            <p:cNvSpPr/>
            <p:nvPr/>
          </p:nvSpPr>
          <p:spPr>
            <a:xfrm>
              <a:off x="866931" y="2505768"/>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9</a:t>
              </a:r>
            </a:p>
          </p:txBody>
        </p:sp>
        <p:cxnSp>
          <p:nvCxnSpPr>
            <p:cNvPr id="15" name="Connecteur droit 14">
              <a:extLst>
                <a:ext uri="{FF2B5EF4-FFF2-40B4-BE49-F238E27FC236}">
                  <a16:creationId xmlns:a16="http://schemas.microsoft.com/office/drawing/2014/main" id="{1CF1EDA0-AB9A-4C6C-B188-79C3FDF26839}"/>
                </a:ext>
              </a:extLst>
            </p:cNvPr>
            <p:cNvCxnSpPr>
              <a:cxnSpLocks/>
            </p:cNvCxnSpPr>
            <p:nvPr/>
          </p:nvCxnSpPr>
          <p:spPr>
            <a:xfrm>
              <a:off x="1653914"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DE4209F-C16A-44BD-8ED6-1CB1C596A50D}"/>
                </a:ext>
              </a:extLst>
            </p:cNvPr>
            <p:cNvSpPr/>
            <p:nvPr/>
          </p:nvSpPr>
          <p:spPr>
            <a:xfrm>
              <a:off x="459696" y="3176575"/>
              <a:ext cx="2699895"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07000"/>
                </a:lnSpc>
              </a:pP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Plan </a:t>
              </a:r>
              <a:endParaRPr lang="fr-FR" sz="1200" dirty="0">
                <a:solidFill>
                  <a:schemeClr val="tx1"/>
                </a:solidFill>
                <a:effectLst/>
                <a:latin typeface="Trajan Pro" panose="02020502050506020301" pitchFamily="18" charset="0"/>
                <a:ea typeface="Calibri" panose="020F0502020204030204" pitchFamily="34" charset="0"/>
                <a:cs typeface="Arial" panose="020B0604020202020204" pitchFamily="34" charset="0"/>
              </a:endParaRPr>
            </a:p>
            <a:p>
              <a:pPr marL="342900" lvl="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Quelle méthode de résolution de problème en matière politique publique</a:t>
              </a:r>
            </a:p>
            <a:p>
              <a:pPr marL="342900" lvl="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Modélisation des problèmes en politique publique (arbre des causes)</a:t>
              </a:r>
            </a:p>
            <a:p>
              <a:pPr marL="342900" lvl="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Génération de solutions, des scénarios et argumentation pour défendre un scénario</a:t>
              </a:r>
            </a:p>
            <a:p>
              <a:pPr lvl="0">
                <a:lnSpc>
                  <a:spcPct val="107000"/>
                </a:lnSpc>
                <a:spcAft>
                  <a:spcPts val="800"/>
                </a:spcAft>
              </a:pPr>
              <a:r>
                <a:rPr lang="fr-FR" sz="1200" b="1" dirty="0">
                  <a:solidFill>
                    <a:schemeClr val="tx1"/>
                  </a:solidFill>
                  <a:effectLst/>
                  <a:latin typeface="Trajan Pro" panose="02020502050506020301" pitchFamily="18" charset="0"/>
                  <a:ea typeface="Calibri" panose="020F0502020204030204" pitchFamily="34" charset="0"/>
                  <a:cs typeface="Arial" panose="020B0604020202020204" pitchFamily="34" charset="0"/>
                </a:rPr>
                <a:t>Séance animée autour du Cas d’étude : </a:t>
              </a:r>
              <a:r>
                <a:rPr lang="fr-FR" sz="1200" b="1" dirty="0">
                  <a:solidFill>
                    <a:schemeClr val="tx1"/>
                  </a:solidFill>
                  <a:latin typeface="Trajan Pro" panose="02020502050506020301" pitchFamily="18" charset="0"/>
                  <a:ea typeface="Calibri" panose="020F0502020204030204" pitchFamily="34" charset="0"/>
                  <a:cs typeface="Arial" panose="020B0604020202020204" pitchFamily="34" charset="0"/>
                </a:rPr>
                <a:t>Secteur du cuir en crise – quelle politique de sauvetage et de rebond ? </a:t>
              </a:r>
              <a:endParaRPr lang="fr-FR" sz="1200" b="1" dirty="0">
                <a:solidFill>
                  <a:schemeClr val="tx1"/>
                </a:solidFill>
                <a:effectLst/>
                <a:latin typeface="Trajan Pro" panose="02020502050506020301" pitchFamily="18" charset="0"/>
                <a:ea typeface="Calibri" panose="020F0502020204030204" pitchFamily="34" charset="0"/>
                <a:cs typeface="Arial" panose="020B0604020202020204" pitchFamily="34" charset="0"/>
              </a:endParaRPr>
            </a:p>
          </p:txBody>
        </p:sp>
      </p:grpSp>
      <p:grpSp>
        <p:nvGrpSpPr>
          <p:cNvPr id="29" name="Groupe 28">
            <a:extLst>
              <a:ext uri="{FF2B5EF4-FFF2-40B4-BE49-F238E27FC236}">
                <a16:creationId xmlns:a16="http://schemas.microsoft.com/office/drawing/2014/main" id="{04D501FC-1C0E-4132-B8ED-4E5A7C035F4F}"/>
              </a:ext>
            </a:extLst>
          </p:cNvPr>
          <p:cNvGrpSpPr/>
          <p:nvPr/>
        </p:nvGrpSpPr>
        <p:grpSpPr>
          <a:xfrm>
            <a:off x="3374453" y="2500772"/>
            <a:ext cx="2699895" cy="4098446"/>
            <a:chOff x="3374453" y="2500772"/>
            <a:chExt cx="2699895" cy="4098446"/>
          </a:xfrm>
        </p:grpSpPr>
        <p:sp>
          <p:nvSpPr>
            <p:cNvPr id="9" name="Rectangle 8">
              <a:extLst>
                <a:ext uri="{FF2B5EF4-FFF2-40B4-BE49-F238E27FC236}">
                  <a16:creationId xmlns:a16="http://schemas.microsoft.com/office/drawing/2014/main" id="{FDAFBCBD-4688-4945-A7D3-61041AFF5A90}"/>
                </a:ext>
              </a:extLst>
            </p:cNvPr>
            <p:cNvSpPr/>
            <p:nvPr/>
          </p:nvSpPr>
          <p:spPr>
            <a:xfrm>
              <a:off x="3836650" y="2500772"/>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10</a:t>
              </a:r>
            </a:p>
          </p:txBody>
        </p:sp>
        <p:cxnSp>
          <p:nvCxnSpPr>
            <p:cNvPr id="19" name="Connecteur droit 18">
              <a:extLst>
                <a:ext uri="{FF2B5EF4-FFF2-40B4-BE49-F238E27FC236}">
                  <a16:creationId xmlns:a16="http://schemas.microsoft.com/office/drawing/2014/main" id="{9A98FCD7-DD13-486D-A213-61991591150F}"/>
                </a:ext>
              </a:extLst>
            </p:cNvPr>
            <p:cNvCxnSpPr>
              <a:cxnSpLocks/>
            </p:cNvCxnSpPr>
            <p:nvPr/>
          </p:nvCxnSpPr>
          <p:spPr>
            <a:xfrm>
              <a:off x="4623633"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3D9BCCB-2775-48E6-8E68-7099F13E3E51}"/>
                </a:ext>
              </a:extLst>
            </p:cNvPr>
            <p:cNvSpPr/>
            <p:nvPr/>
          </p:nvSpPr>
          <p:spPr>
            <a:xfrm>
              <a:off x="3374453" y="3520603"/>
              <a:ext cx="2699895"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fr-FR" sz="1200" dirty="0">
                  <a:solidFill>
                    <a:schemeClr val="tx1"/>
                  </a:solidFill>
                  <a:latin typeface="Trajan Pro" panose="02020502050506020301" pitchFamily="18" charset="0"/>
                  <a:cs typeface="Arial" panose="020B0604020202020204" pitchFamily="34" charset="0"/>
                </a:rPr>
                <a:t>Plan</a:t>
              </a:r>
            </a:p>
            <a:p>
              <a:pPr>
                <a:lnSpc>
                  <a:spcPct val="107000"/>
                </a:lnSpc>
              </a:pPr>
              <a:r>
                <a:rPr lang="fr-FR" sz="1200" dirty="0">
                  <a:solidFill>
                    <a:schemeClr val="tx1"/>
                  </a:solidFill>
                  <a:latin typeface="Trajan Pro" panose="02020502050506020301" pitchFamily="18" charset="0"/>
                  <a:cs typeface="Arial" panose="020B0604020202020204" pitchFamily="34" charset="0"/>
                </a:rPr>
                <a:t>Eléments d’analyse de la décision : </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Matrice de gains (théorie des jeux)</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Critère de Maximin</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Montant monétaire prévu</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Analyse de sensibilité</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Arbre de décision</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Profil de risque</a:t>
              </a:r>
            </a:p>
            <a:p>
              <a:pPr marL="342900" indent="-342900">
                <a:lnSpc>
                  <a:spcPct val="107000"/>
                </a:lnSpc>
                <a:buFont typeface="Gill Sans MT" panose="020B0502020104020203" pitchFamily="34" charset="0"/>
                <a:buChar char="-"/>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r>
                <a:rPr lang="fr-FR" sz="1200" b="1" dirty="0">
                  <a:solidFill>
                    <a:schemeClr val="tx1"/>
                  </a:solidFill>
                  <a:latin typeface="Trajan Pro" panose="02020502050506020301" pitchFamily="18" charset="0"/>
                  <a:ea typeface="Calibri" panose="020F0502020204030204" pitchFamily="34" charset="0"/>
                  <a:cs typeface="Arial" panose="020B0604020202020204" pitchFamily="34" charset="0"/>
                </a:rPr>
                <a:t>Séance animée autour du Cas d’étude : </a:t>
              </a:r>
              <a:r>
                <a:rPr lang="fr-FR" sz="1200" b="1" dirty="0">
                  <a:solidFill>
                    <a:schemeClr val="tx1"/>
                  </a:solidFill>
                  <a:latin typeface="Trajan Pro" panose="02020502050506020301" pitchFamily="18" charset="0"/>
                  <a:cs typeface="Arial" panose="020B0604020202020204" pitchFamily="34" charset="0"/>
                </a:rPr>
                <a:t>mise en place d’une nouvelle politique de subvention des pompes à énergie solaire pour les agriculteurs</a:t>
              </a:r>
            </a:p>
            <a:p>
              <a:pPr algn="ctr"/>
              <a:endParaRPr lang="fr-FR" dirty="0">
                <a:solidFill>
                  <a:schemeClr val="tx2"/>
                </a:solidFill>
              </a:endParaRPr>
            </a:p>
          </p:txBody>
        </p:sp>
      </p:grpSp>
      <p:grpSp>
        <p:nvGrpSpPr>
          <p:cNvPr id="30" name="Groupe 29">
            <a:extLst>
              <a:ext uri="{FF2B5EF4-FFF2-40B4-BE49-F238E27FC236}">
                <a16:creationId xmlns:a16="http://schemas.microsoft.com/office/drawing/2014/main" id="{DBF1126D-8DFF-403E-AE5A-82D4B81622BA}"/>
              </a:ext>
            </a:extLst>
          </p:cNvPr>
          <p:cNvGrpSpPr/>
          <p:nvPr/>
        </p:nvGrpSpPr>
        <p:grpSpPr>
          <a:xfrm>
            <a:off x="6549035" y="2528255"/>
            <a:ext cx="2699895" cy="4091745"/>
            <a:chOff x="6549035" y="2528255"/>
            <a:chExt cx="2699895" cy="4091745"/>
          </a:xfrm>
        </p:grpSpPr>
        <p:sp>
          <p:nvSpPr>
            <p:cNvPr id="11" name="Rectangle 10">
              <a:extLst>
                <a:ext uri="{FF2B5EF4-FFF2-40B4-BE49-F238E27FC236}">
                  <a16:creationId xmlns:a16="http://schemas.microsoft.com/office/drawing/2014/main" id="{F2E6098D-016D-4A63-86DA-A95E16E7B41D}"/>
                </a:ext>
              </a:extLst>
            </p:cNvPr>
            <p:cNvSpPr/>
            <p:nvPr/>
          </p:nvSpPr>
          <p:spPr>
            <a:xfrm>
              <a:off x="6956270" y="2528255"/>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11</a:t>
              </a:r>
            </a:p>
          </p:txBody>
        </p:sp>
        <p:cxnSp>
          <p:nvCxnSpPr>
            <p:cNvPr id="18" name="Connecteur droit 17">
              <a:extLst>
                <a:ext uri="{FF2B5EF4-FFF2-40B4-BE49-F238E27FC236}">
                  <a16:creationId xmlns:a16="http://schemas.microsoft.com/office/drawing/2014/main" id="{1E2867B8-98FB-4BFA-99A2-28F097A4BF8C}"/>
                </a:ext>
              </a:extLst>
            </p:cNvPr>
            <p:cNvCxnSpPr>
              <a:cxnSpLocks/>
            </p:cNvCxnSpPr>
            <p:nvPr/>
          </p:nvCxnSpPr>
          <p:spPr>
            <a:xfrm>
              <a:off x="7743253"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E7314D9-F890-4F3A-B7DA-82B26D489C4D}"/>
                </a:ext>
              </a:extLst>
            </p:cNvPr>
            <p:cNvSpPr/>
            <p:nvPr/>
          </p:nvSpPr>
          <p:spPr>
            <a:xfrm>
              <a:off x="6549035" y="3541385"/>
              <a:ext cx="2699895"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r>
                <a:rPr lang="fr-FR" sz="1200" dirty="0">
                  <a:solidFill>
                    <a:schemeClr val="tx1"/>
                  </a:solidFill>
                  <a:latin typeface="Trajan Pro" panose="02020502050506020301" pitchFamily="18" charset="0"/>
                  <a:cs typeface="Arial" panose="020B0604020202020204" pitchFamily="34" charset="0"/>
                </a:rPr>
                <a:t>Plan</a:t>
              </a:r>
            </a:p>
            <a:p>
              <a:pPr>
                <a:lnSpc>
                  <a:spcPct val="107000"/>
                </a:lnSpc>
              </a:pPr>
              <a:r>
                <a:rPr lang="fr-FR" sz="1200" dirty="0">
                  <a:solidFill>
                    <a:schemeClr val="tx1"/>
                  </a:solidFill>
                  <a:latin typeface="Trajan Pro" panose="02020502050506020301" pitchFamily="18" charset="0"/>
                  <a:cs typeface="Arial" panose="020B0604020202020204" pitchFamily="34" charset="0"/>
                </a:rPr>
                <a:t>des décisions en plusieurs étapes </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Théorème de Bayes (présentation et utilisation)</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Décision à plusieurs étapes et valeur de l’information</a:t>
              </a:r>
            </a:p>
            <a:p>
              <a:pPr marL="342900" indent="-342900">
                <a:lnSpc>
                  <a:spcPct val="107000"/>
                </a:lnSpc>
                <a:buFont typeface="Gill Sans MT" panose="020B0502020104020203" pitchFamily="34" charset="0"/>
                <a:buChar char="-"/>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r>
                <a:rPr lang="fr-FR" sz="1200" b="1" dirty="0">
                  <a:solidFill>
                    <a:schemeClr val="tx1"/>
                  </a:solidFill>
                  <a:latin typeface="Trajan Pro" panose="02020502050506020301" pitchFamily="18" charset="0"/>
                  <a:ea typeface="Calibri" panose="020F0502020204030204" pitchFamily="34" charset="0"/>
                  <a:cs typeface="Arial" panose="020B0604020202020204" pitchFamily="34" charset="0"/>
                </a:rPr>
                <a:t>Séance animée autour du Cas d’étude : </a:t>
              </a:r>
              <a:r>
                <a:rPr lang="fr-FR" sz="1200" b="1" dirty="0">
                  <a:solidFill>
                    <a:schemeClr val="tx1"/>
                  </a:solidFill>
                  <a:latin typeface="Trajan Pro" panose="02020502050506020301" pitchFamily="18" charset="0"/>
                  <a:cs typeface="Arial" panose="020B0604020202020204" pitchFamily="34" charset="0"/>
                </a:rPr>
                <a:t>Contrôle de dopage des athlètes et mise en place d’une nouvelle politique de subvention des pompes à énergie solaire pour les agriculteurs. </a:t>
              </a:r>
            </a:p>
            <a:p>
              <a:pPr algn="ctr"/>
              <a:endParaRPr lang="fr-FR" dirty="0">
                <a:solidFill>
                  <a:schemeClr val="tx2"/>
                </a:solidFill>
              </a:endParaRPr>
            </a:p>
          </p:txBody>
        </p:sp>
      </p:grpSp>
      <p:grpSp>
        <p:nvGrpSpPr>
          <p:cNvPr id="31" name="Groupe 30">
            <a:extLst>
              <a:ext uri="{FF2B5EF4-FFF2-40B4-BE49-F238E27FC236}">
                <a16:creationId xmlns:a16="http://schemas.microsoft.com/office/drawing/2014/main" id="{FAF8AAFC-D870-4746-94E9-F2F19963683C}"/>
              </a:ext>
            </a:extLst>
          </p:cNvPr>
          <p:cNvGrpSpPr/>
          <p:nvPr/>
        </p:nvGrpSpPr>
        <p:grpSpPr>
          <a:xfrm>
            <a:off x="9518754" y="2528255"/>
            <a:ext cx="2593298" cy="3979360"/>
            <a:chOff x="9518754" y="2528255"/>
            <a:chExt cx="2593298" cy="3979360"/>
          </a:xfrm>
        </p:grpSpPr>
        <p:sp>
          <p:nvSpPr>
            <p:cNvPr id="13" name="Rectangle 12">
              <a:extLst>
                <a:ext uri="{FF2B5EF4-FFF2-40B4-BE49-F238E27FC236}">
                  <a16:creationId xmlns:a16="http://schemas.microsoft.com/office/drawing/2014/main" id="{5530B675-7FAF-427A-92E7-7E45C00ED818}"/>
                </a:ext>
              </a:extLst>
            </p:cNvPr>
            <p:cNvSpPr/>
            <p:nvPr/>
          </p:nvSpPr>
          <p:spPr>
            <a:xfrm>
              <a:off x="10130852" y="2528255"/>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12</a:t>
              </a:r>
            </a:p>
          </p:txBody>
        </p:sp>
        <p:cxnSp>
          <p:nvCxnSpPr>
            <p:cNvPr id="17" name="Connecteur droit 16">
              <a:extLst>
                <a:ext uri="{FF2B5EF4-FFF2-40B4-BE49-F238E27FC236}">
                  <a16:creationId xmlns:a16="http://schemas.microsoft.com/office/drawing/2014/main" id="{8D650E0D-C2DF-43AF-82D8-0616145EFE0C}"/>
                </a:ext>
              </a:extLst>
            </p:cNvPr>
            <p:cNvCxnSpPr>
              <a:cxnSpLocks/>
            </p:cNvCxnSpPr>
            <p:nvPr/>
          </p:nvCxnSpPr>
          <p:spPr>
            <a:xfrm>
              <a:off x="10917835"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4563136-D82E-45F7-B00A-A5DB1445412B}"/>
                </a:ext>
              </a:extLst>
            </p:cNvPr>
            <p:cNvSpPr/>
            <p:nvPr/>
          </p:nvSpPr>
          <p:spPr>
            <a:xfrm>
              <a:off x="9518754" y="3429000"/>
              <a:ext cx="2593298"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r>
                <a:rPr lang="fr-FR" sz="1200" dirty="0">
                  <a:solidFill>
                    <a:schemeClr val="tx1"/>
                  </a:solidFill>
                  <a:latin typeface="Trajan Pro" panose="02020502050506020301" pitchFamily="18" charset="0"/>
                  <a:cs typeface="Arial" panose="020B0604020202020204" pitchFamily="34" charset="0"/>
                </a:rPr>
                <a:t>Plan</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La crise ou la perte de repères (ni approche intuitive ni approche systémique)</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Dynamique de crise et désarroi du leadership</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Moyens de gestion et de sortie de crise  </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Après la crise </a:t>
              </a:r>
            </a:p>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r>
                <a:rPr lang="fr-FR" sz="1200" b="1" dirty="0">
                  <a:solidFill>
                    <a:schemeClr val="tx1"/>
                  </a:solidFill>
                  <a:latin typeface="Trajan Pro" panose="02020502050506020301" pitchFamily="18" charset="0"/>
                  <a:ea typeface="Calibri" panose="020F0502020204030204" pitchFamily="34" charset="0"/>
                  <a:cs typeface="Arial" panose="020B0604020202020204" pitchFamily="34" charset="0"/>
                </a:rPr>
                <a:t>Séance animée autour du Cas d’étude : </a:t>
              </a:r>
              <a:r>
                <a:rPr lang="fr-FR" sz="1200" b="1" dirty="0">
                  <a:solidFill>
                    <a:schemeClr val="tx1"/>
                  </a:solidFill>
                  <a:latin typeface="Trajan Pro" panose="02020502050506020301" pitchFamily="18" charset="0"/>
                  <a:cs typeface="Arial" panose="020B0604020202020204" pitchFamily="34" charset="0"/>
                </a:rPr>
                <a:t>COVID19 : Cas d’un pays du nord – Allemagne et d’un pays du sud - Vietnam</a:t>
              </a:r>
            </a:p>
            <a:p>
              <a:pPr algn="ctr"/>
              <a:endParaRPr lang="fr-FR" dirty="0">
                <a:solidFill>
                  <a:schemeClr val="tx2"/>
                </a:solidFill>
              </a:endParaRPr>
            </a:p>
          </p:txBody>
        </p:sp>
      </p:grpSp>
    </p:spTree>
    <p:extLst>
      <p:ext uri="{BB962C8B-B14F-4D97-AF65-F5344CB8AC3E}">
        <p14:creationId xmlns:p14="http://schemas.microsoft.com/office/powerpoint/2010/main" val="3585121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lstStyle/>
          <a:p>
            <a:r>
              <a:rPr lang="fr-FR" dirty="0"/>
              <a:t>Structure du module </a:t>
            </a:r>
            <a:r>
              <a:rPr lang="fr-FR" dirty="0">
                <a:solidFill>
                  <a:srgbClr val="FF0000"/>
                </a:solidFill>
              </a:rPr>
              <a:t>(4/4)</a:t>
            </a:r>
          </a:p>
        </p:txBody>
      </p:sp>
      <p:sp>
        <p:nvSpPr>
          <p:cNvPr id="3" name="Espace réservé du contenu 2">
            <a:extLst>
              <a:ext uri="{FF2B5EF4-FFF2-40B4-BE49-F238E27FC236}">
                <a16:creationId xmlns:a16="http://schemas.microsoft.com/office/drawing/2014/main" id="{59B44252-7CE5-4119-A605-9F836589B08C}"/>
              </a:ext>
            </a:extLst>
          </p:cNvPr>
          <p:cNvSpPr>
            <a:spLocks noGrp="1"/>
          </p:cNvSpPr>
          <p:nvPr>
            <p:ph idx="1"/>
          </p:nvPr>
        </p:nvSpPr>
        <p:spPr>
          <a:xfrm>
            <a:off x="838200" y="1425575"/>
            <a:ext cx="10515600" cy="888488"/>
          </a:xfrm>
        </p:spPr>
        <p:txBody>
          <a:bodyPr anchor="ctr">
            <a:normAutofit/>
          </a:bodyPr>
          <a:lstStyle/>
          <a:p>
            <a:pPr marL="0" indent="0">
              <a:buNone/>
            </a:pPr>
            <a:r>
              <a:rPr lang="fr-FR" sz="1800" dirty="0"/>
              <a:t>Le module se compose en 16 séances, comportant chacune un cas d’études ou des exemples illustratifs. Chaque séance appelle à une préparation de la part de l’étudiant</a:t>
            </a:r>
          </a:p>
        </p:txBody>
      </p:sp>
      <p:cxnSp>
        <p:nvCxnSpPr>
          <p:cNvPr id="6" name="Connecteur droit avec flèche 5">
            <a:extLst>
              <a:ext uri="{FF2B5EF4-FFF2-40B4-BE49-F238E27FC236}">
                <a16:creationId xmlns:a16="http://schemas.microsoft.com/office/drawing/2014/main" id="{E2545F50-1949-4AEA-B3BA-C8F15D87C044}"/>
              </a:ext>
            </a:extLst>
          </p:cNvPr>
          <p:cNvCxnSpPr>
            <a:cxnSpLocks/>
          </p:cNvCxnSpPr>
          <p:nvPr/>
        </p:nvCxnSpPr>
        <p:spPr>
          <a:xfrm>
            <a:off x="309796" y="3090385"/>
            <a:ext cx="115724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e 27">
            <a:extLst>
              <a:ext uri="{FF2B5EF4-FFF2-40B4-BE49-F238E27FC236}">
                <a16:creationId xmlns:a16="http://schemas.microsoft.com/office/drawing/2014/main" id="{DC3F1C69-8850-4401-A651-D50959EBF9C1}"/>
              </a:ext>
            </a:extLst>
          </p:cNvPr>
          <p:cNvGrpSpPr/>
          <p:nvPr/>
        </p:nvGrpSpPr>
        <p:grpSpPr>
          <a:xfrm>
            <a:off x="459696" y="2505768"/>
            <a:ext cx="2613287" cy="3718102"/>
            <a:chOff x="459696" y="2505768"/>
            <a:chExt cx="2613287" cy="3718102"/>
          </a:xfrm>
        </p:grpSpPr>
        <p:sp>
          <p:nvSpPr>
            <p:cNvPr id="7" name="Rectangle 6">
              <a:extLst>
                <a:ext uri="{FF2B5EF4-FFF2-40B4-BE49-F238E27FC236}">
                  <a16:creationId xmlns:a16="http://schemas.microsoft.com/office/drawing/2014/main" id="{76724866-8570-48EC-93A9-337EA25EA614}"/>
                </a:ext>
              </a:extLst>
            </p:cNvPr>
            <p:cNvSpPr/>
            <p:nvPr/>
          </p:nvSpPr>
          <p:spPr>
            <a:xfrm>
              <a:off x="866931" y="2505768"/>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13</a:t>
              </a:r>
            </a:p>
          </p:txBody>
        </p:sp>
        <p:cxnSp>
          <p:nvCxnSpPr>
            <p:cNvPr id="15" name="Connecteur droit 14">
              <a:extLst>
                <a:ext uri="{FF2B5EF4-FFF2-40B4-BE49-F238E27FC236}">
                  <a16:creationId xmlns:a16="http://schemas.microsoft.com/office/drawing/2014/main" id="{1CF1EDA0-AB9A-4C6C-B188-79C3FDF26839}"/>
                </a:ext>
              </a:extLst>
            </p:cNvPr>
            <p:cNvCxnSpPr>
              <a:cxnSpLocks/>
            </p:cNvCxnSpPr>
            <p:nvPr/>
          </p:nvCxnSpPr>
          <p:spPr>
            <a:xfrm>
              <a:off x="1653914"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DE4209F-C16A-44BD-8ED6-1CB1C596A50D}"/>
                </a:ext>
              </a:extLst>
            </p:cNvPr>
            <p:cNvSpPr/>
            <p:nvPr/>
          </p:nvSpPr>
          <p:spPr>
            <a:xfrm>
              <a:off x="459696" y="3145255"/>
              <a:ext cx="2613287"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07000"/>
                </a:lnSpc>
              </a:pP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Plan </a:t>
              </a:r>
              <a:endParaRPr lang="fr-FR" sz="1200" dirty="0">
                <a:solidFill>
                  <a:schemeClr val="tx1"/>
                </a:solidFill>
                <a:effectLst/>
                <a:latin typeface="Trajan Pro" panose="02020502050506020301" pitchFamily="18" charset="0"/>
                <a:ea typeface="Calibri" panose="020F0502020204030204" pitchFamily="34" charset="0"/>
                <a:cs typeface="Arial" panose="020B0604020202020204" pitchFamily="34" charset="0"/>
              </a:endParaRPr>
            </a:p>
            <a:p>
              <a:pPr marL="342900" lvl="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Le rôle du Machine </a:t>
              </a:r>
              <a:r>
                <a:rPr lang="fr-FR" sz="1200" dirty="0" err="1">
                  <a:solidFill>
                    <a:schemeClr val="tx1"/>
                  </a:solidFill>
                  <a:latin typeface="Trajan Pro" panose="02020502050506020301" pitchFamily="18" charset="0"/>
                  <a:ea typeface="Calibri" panose="020F0502020204030204" pitchFamily="34" charset="0"/>
                  <a:cs typeface="Arial" panose="020B0604020202020204" pitchFamily="34" charset="0"/>
                </a:rPr>
                <a:t>learning</a:t>
              </a: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 dans le contreterrorisme</a:t>
              </a:r>
            </a:p>
            <a:p>
              <a:pPr marL="342900" lvl="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Le rôle du Big Data dans l’optimisation des opérations des forces de l’ordre</a:t>
              </a:r>
            </a:p>
            <a:p>
              <a:pPr marL="342900" lvl="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Le rôle de la méta-data dans la protection de la vie-privée</a:t>
              </a:r>
            </a:p>
            <a:p>
              <a:pPr marL="342900" lvl="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ea typeface="Calibri" panose="020F0502020204030204" pitchFamily="34" charset="0"/>
                  <a:cs typeface="Arial" panose="020B0604020202020204" pitchFamily="34" charset="0"/>
                </a:rPr>
                <a:t>Usage des réseaux sociaux pour le maintien de l’ordre : quelle gouvernance ?</a:t>
              </a:r>
            </a:p>
            <a:p>
              <a:pPr lvl="0">
                <a:lnSpc>
                  <a:spcPct val="107000"/>
                </a:lnSpc>
                <a:spcAft>
                  <a:spcPts val="800"/>
                </a:spcAft>
              </a:pPr>
              <a:r>
                <a:rPr lang="fr-FR" sz="1200" b="1" dirty="0">
                  <a:solidFill>
                    <a:schemeClr val="tx1"/>
                  </a:solidFill>
                  <a:latin typeface="Trajan Pro" panose="02020502050506020301" pitchFamily="18" charset="0"/>
                  <a:ea typeface="Calibri" panose="020F0502020204030204" pitchFamily="34" charset="0"/>
                  <a:cs typeface="Arial" panose="020B0604020202020204" pitchFamily="34" charset="0"/>
                </a:rPr>
                <a:t>Séance animée autour du Cas d’étude : Tireur du Maryland en 2014</a:t>
              </a:r>
              <a:endParaRPr lang="fr-FR" sz="1200" b="1" dirty="0">
                <a:solidFill>
                  <a:schemeClr val="tx1"/>
                </a:solidFill>
                <a:effectLst/>
                <a:latin typeface="Trajan Pro" panose="02020502050506020301" pitchFamily="18" charset="0"/>
                <a:ea typeface="Calibri" panose="020F0502020204030204" pitchFamily="34" charset="0"/>
                <a:cs typeface="Arial" panose="020B0604020202020204" pitchFamily="34" charset="0"/>
              </a:endParaRPr>
            </a:p>
          </p:txBody>
        </p:sp>
      </p:grpSp>
      <p:grpSp>
        <p:nvGrpSpPr>
          <p:cNvPr id="29" name="Groupe 28">
            <a:extLst>
              <a:ext uri="{FF2B5EF4-FFF2-40B4-BE49-F238E27FC236}">
                <a16:creationId xmlns:a16="http://schemas.microsoft.com/office/drawing/2014/main" id="{04D501FC-1C0E-4132-B8ED-4E5A7C035F4F}"/>
              </a:ext>
            </a:extLst>
          </p:cNvPr>
          <p:cNvGrpSpPr/>
          <p:nvPr/>
        </p:nvGrpSpPr>
        <p:grpSpPr>
          <a:xfrm>
            <a:off x="3429416" y="2500772"/>
            <a:ext cx="2388434" cy="4027795"/>
            <a:chOff x="3429416" y="2500772"/>
            <a:chExt cx="2388434" cy="4027795"/>
          </a:xfrm>
        </p:grpSpPr>
        <p:sp>
          <p:nvSpPr>
            <p:cNvPr id="9" name="Rectangle 8">
              <a:extLst>
                <a:ext uri="{FF2B5EF4-FFF2-40B4-BE49-F238E27FC236}">
                  <a16:creationId xmlns:a16="http://schemas.microsoft.com/office/drawing/2014/main" id="{FDAFBCBD-4688-4945-A7D3-61041AFF5A90}"/>
                </a:ext>
              </a:extLst>
            </p:cNvPr>
            <p:cNvSpPr/>
            <p:nvPr/>
          </p:nvSpPr>
          <p:spPr>
            <a:xfrm>
              <a:off x="3836650" y="2500772"/>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14</a:t>
              </a:r>
            </a:p>
          </p:txBody>
        </p:sp>
        <p:cxnSp>
          <p:nvCxnSpPr>
            <p:cNvPr id="19" name="Connecteur droit 18">
              <a:extLst>
                <a:ext uri="{FF2B5EF4-FFF2-40B4-BE49-F238E27FC236}">
                  <a16:creationId xmlns:a16="http://schemas.microsoft.com/office/drawing/2014/main" id="{9A98FCD7-DD13-486D-A213-61991591150F}"/>
                </a:ext>
              </a:extLst>
            </p:cNvPr>
            <p:cNvCxnSpPr>
              <a:cxnSpLocks/>
            </p:cNvCxnSpPr>
            <p:nvPr/>
          </p:nvCxnSpPr>
          <p:spPr>
            <a:xfrm>
              <a:off x="4623633"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3D9BCCB-2775-48E6-8E68-7099F13E3E51}"/>
                </a:ext>
              </a:extLst>
            </p:cNvPr>
            <p:cNvSpPr/>
            <p:nvPr/>
          </p:nvSpPr>
          <p:spPr>
            <a:xfrm>
              <a:off x="3429416" y="3449952"/>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fr-FR" sz="1200" dirty="0">
                  <a:solidFill>
                    <a:schemeClr val="tx1"/>
                  </a:solidFill>
                  <a:latin typeface="Trajan Pro" panose="02020502050506020301" pitchFamily="18" charset="0"/>
                  <a:cs typeface="Arial" panose="020B0604020202020204" pitchFamily="34" charset="0"/>
                </a:rPr>
                <a:t>Plan</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L’influence de forces étrangères ou non étatiques</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La cybersécurité et la cybercriminalité</a:t>
              </a:r>
            </a:p>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r>
                <a:rPr lang="fr-FR" sz="1200" b="1" dirty="0">
                  <a:solidFill>
                    <a:schemeClr val="tx1"/>
                  </a:solidFill>
                  <a:latin typeface="Trajan Pro" panose="02020502050506020301" pitchFamily="18" charset="0"/>
                  <a:ea typeface="Calibri" panose="020F0502020204030204" pitchFamily="34" charset="0"/>
                  <a:cs typeface="Arial" panose="020B0604020202020204" pitchFamily="34" charset="0"/>
                </a:rPr>
                <a:t>Séance animée autour du Cas d’étude : Cambridge </a:t>
              </a:r>
              <a:r>
                <a:rPr lang="fr-FR" sz="1200" b="1" dirty="0" err="1">
                  <a:solidFill>
                    <a:schemeClr val="tx1"/>
                  </a:solidFill>
                  <a:latin typeface="Trajan Pro" panose="02020502050506020301" pitchFamily="18" charset="0"/>
                  <a:ea typeface="Calibri" panose="020F0502020204030204" pitchFamily="34" charset="0"/>
                  <a:cs typeface="Arial" panose="020B0604020202020204" pitchFamily="34" charset="0"/>
                </a:rPr>
                <a:t>Analytica</a:t>
              </a:r>
              <a:r>
                <a:rPr lang="fr-FR" sz="1200" b="1" dirty="0">
                  <a:solidFill>
                    <a:schemeClr val="tx1"/>
                  </a:solidFill>
                  <a:latin typeface="Trajan Pro" panose="02020502050506020301" pitchFamily="18" charset="0"/>
                  <a:ea typeface="Calibri" panose="020F0502020204030204" pitchFamily="34" charset="0"/>
                  <a:cs typeface="Arial" panose="020B0604020202020204" pitchFamily="34" charset="0"/>
                </a:rPr>
                <a:t>, et l’influence de de sociétés basées en Russie de millions d’américains lors des élections présidentielles </a:t>
              </a:r>
            </a:p>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gn="ctr"/>
              <a:endParaRPr lang="fr-FR" dirty="0">
                <a:solidFill>
                  <a:schemeClr val="tx2"/>
                </a:solidFill>
              </a:endParaRPr>
            </a:p>
          </p:txBody>
        </p:sp>
      </p:grpSp>
      <p:grpSp>
        <p:nvGrpSpPr>
          <p:cNvPr id="30" name="Groupe 29">
            <a:extLst>
              <a:ext uri="{FF2B5EF4-FFF2-40B4-BE49-F238E27FC236}">
                <a16:creationId xmlns:a16="http://schemas.microsoft.com/office/drawing/2014/main" id="{DBF1126D-8DFF-403E-AE5A-82D4B81622BA}"/>
              </a:ext>
            </a:extLst>
          </p:cNvPr>
          <p:cNvGrpSpPr/>
          <p:nvPr/>
        </p:nvGrpSpPr>
        <p:grpSpPr>
          <a:xfrm>
            <a:off x="6324186" y="2528255"/>
            <a:ext cx="3174582" cy="3959487"/>
            <a:chOff x="6324186" y="2528255"/>
            <a:chExt cx="3174582" cy="3959487"/>
          </a:xfrm>
        </p:grpSpPr>
        <p:sp>
          <p:nvSpPr>
            <p:cNvPr id="11" name="Rectangle 10">
              <a:extLst>
                <a:ext uri="{FF2B5EF4-FFF2-40B4-BE49-F238E27FC236}">
                  <a16:creationId xmlns:a16="http://schemas.microsoft.com/office/drawing/2014/main" id="{F2E6098D-016D-4A63-86DA-A95E16E7B41D}"/>
                </a:ext>
              </a:extLst>
            </p:cNvPr>
            <p:cNvSpPr/>
            <p:nvPr/>
          </p:nvSpPr>
          <p:spPr>
            <a:xfrm>
              <a:off x="6956270" y="2528255"/>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15</a:t>
              </a:r>
            </a:p>
          </p:txBody>
        </p:sp>
        <p:cxnSp>
          <p:nvCxnSpPr>
            <p:cNvPr id="18" name="Connecteur droit 17">
              <a:extLst>
                <a:ext uri="{FF2B5EF4-FFF2-40B4-BE49-F238E27FC236}">
                  <a16:creationId xmlns:a16="http://schemas.microsoft.com/office/drawing/2014/main" id="{1E2867B8-98FB-4BFA-99A2-28F097A4BF8C}"/>
                </a:ext>
              </a:extLst>
            </p:cNvPr>
            <p:cNvCxnSpPr>
              <a:cxnSpLocks/>
            </p:cNvCxnSpPr>
            <p:nvPr/>
          </p:nvCxnSpPr>
          <p:spPr>
            <a:xfrm>
              <a:off x="7743253"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E7314D9-F890-4F3A-B7DA-82B26D489C4D}"/>
                </a:ext>
              </a:extLst>
            </p:cNvPr>
            <p:cNvSpPr/>
            <p:nvPr/>
          </p:nvSpPr>
          <p:spPr>
            <a:xfrm>
              <a:off x="6324186" y="3409127"/>
              <a:ext cx="3174582"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fr-FR" sz="1200" dirty="0">
                  <a:solidFill>
                    <a:schemeClr val="tx1"/>
                  </a:solidFill>
                  <a:latin typeface="Trajan Pro" panose="02020502050506020301" pitchFamily="18" charset="0"/>
                  <a:cs typeface="Arial" panose="020B0604020202020204" pitchFamily="34" charset="0"/>
                </a:rPr>
                <a:t>Plan</a:t>
              </a:r>
            </a:p>
            <a:p>
              <a:pPr>
                <a:lnSpc>
                  <a:spcPct val="107000"/>
                </a:lnSpc>
              </a:pPr>
              <a:r>
                <a:rPr lang="fr-FR" sz="1200" dirty="0">
                  <a:solidFill>
                    <a:schemeClr val="tx1"/>
                  </a:solidFill>
                  <a:latin typeface="Trajan Pro" panose="02020502050506020301" pitchFamily="18" charset="0"/>
                  <a:cs typeface="Arial" panose="020B0604020202020204" pitchFamily="34" charset="0"/>
                </a:rPr>
                <a:t>Le concept DDDM (Data Driven </a:t>
              </a:r>
              <a:r>
                <a:rPr lang="fr-FR" sz="1200" dirty="0" err="1">
                  <a:solidFill>
                    <a:schemeClr val="tx1"/>
                  </a:solidFill>
                  <a:latin typeface="Trajan Pro" panose="02020502050506020301" pitchFamily="18" charset="0"/>
                  <a:cs typeface="Arial" panose="020B0604020202020204" pitchFamily="34" charset="0"/>
                </a:rPr>
                <a:t>Decision</a:t>
              </a:r>
              <a:r>
                <a:rPr lang="fr-FR" sz="1200" dirty="0">
                  <a:solidFill>
                    <a:schemeClr val="tx1"/>
                  </a:solidFill>
                  <a:latin typeface="Trajan Pro" panose="02020502050506020301" pitchFamily="18" charset="0"/>
                  <a:cs typeface="Arial" panose="020B0604020202020204" pitchFamily="34" charset="0"/>
                </a:rPr>
                <a:t> </a:t>
              </a:r>
              <a:r>
                <a:rPr lang="fr-FR" sz="1200" dirty="0" err="1">
                  <a:solidFill>
                    <a:schemeClr val="tx1"/>
                  </a:solidFill>
                  <a:latin typeface="Trajan Pro" panose="02020502050506020301" pitchFamily="18" charset="0"/>
                  <a:cs typeface="Arial" panose="020B0604020202020204" pitchFamily="34" charset="0"/>
                </a:rPr>
                <a:t>Making</a:t>
              </a:r>
              <a:r>
                <a:rPr lang="fr-FR" sz="1200" dirty="0">
                  <a:solidFill>
                    <a:schemeClr val="tx1"/>
                  </a:solidFill>
                  <a:latin typeface="Trajan Pro" panose="02020502050506020301" pitchFamily="18" charset="0"/>
                  <a:cs typeface="Arial" panose="020B0604020202020204" pitchFamily="34" charset="0"/>
                </a:rPr>
                <a:t>) et les capacités des organisations à adopter des processus décisionnels basés sur les données : </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La gouvernance de la data</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Les capacités d’analyse de la data</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Les capacités de génération des solutions</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Les capacités managériales </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Les capacités d’intégrer des solutions </a:t>
              </a:r>
            </a:p>
            <a:p>
              <a:pPr algn="ctr"/>
              <a:r>
                <a:rPr lang="fr-FR" sz="1200" b="1" dirty="0">
                  <a:solidFill>
                    <a:schemeClr val="tx1"/>
                  </a:solidFill>
                  <a:latin typeface="Trajan Pro" panose="02020502050506020301" pitchFamily="18" charset="0"/>
                  <a:ea typeface="Calibri" panose="020F0502020204030204" pitchFamily="34" charset="0"/>
                  <a:cs typeface="Arial" panose="020B0604020202020204" pitchFamily="34" charset="0"/>
                </a:rPr>
                <a:t>Séance animée autour du Cas d’étude : </a:t>
              </a:r>
              <a:r>
                <a:rPr lang="en-US" sz="1200" b="1" dirty="0">
                  <a:solidFill>
                    <a:schemeClr val="tx1"/>
                  </a:solidFill>
                  <a:latin typeface="Trajan Pro" panose="02020502050506020301" pitchFamily="18" charset="0"/>
                  <a:cs typeface="Arial" panose="020B0604020202020204" pitchFamily="34" charset="0"/>
                </a:rPr>
                <a:t>Using Data to Inform Practice and Policy Decisions in Child Welfare Organizations</a:t>
              </a:r>
              <a:endParaRPr lang="fr-FR" sz="1200" b="1" dirty="0">
                <a:solidFill>
                  <a:schemeClr val="tx1"/>
                </a:solidFill>
                <a:latin typeface="Trajan Pro" panose="02020502050506020301" pitchFamily="18" charset="0"/>
                <a:cs typeface="Arial" panose="020B0604020202020204" pitchFamily="34" charset="0"/>
              </a:endParaRPr>
            </a:p>
          </p:txBody>
        </p:sp>
      </p:grpSp>
      <p:grpSp>
        <p:nvGrpSpPr>
          <p:cNvPr id="31" name="Groupe 30">
            <a:extLst>
              <a:ext uri="{FF2B5EF4-FFF2-40B4-BE49-F238E27FC236}">
                <a16:creationId xmlns:a16="http://schemas.microsoft.com/office/drawing/2014/main" id="{FAF8AAFC-D870-4746-94E9-F2F19963683C}"/>
              </a:ext>
            </a:extLst>
          </p:cNvPr>
          <p:cNvGrpSpPr/>
          <p:nvPr/>
        </p:nvGrpSpPr>
        <p:grpSpPr>
          <a:xfrm>
            <a:off x="9723618" y="2528255"/>
            <a:ext cx="2388434" cy="3933050"/>
            <a:chOff x="9723618" y="2528255"/>
            <a:chExt cx="2388434" cy="3933050"/>
          </a:xfrm>
        </p:grpSpPr>
        <p:sp>
          <p:nvSpPr>
            <p:cNvPr id="13" name="Rectangle 12">
              <a:extLst>
                <a:ext uri="{FF2B5EF4-FFF2-40B4-BE49-F238E27FC236}">
                  <a16:creationId xmlns:a16="http://schemas.microsoft.com/office/drawing/2014/main" id="{5530B675-7FAF-427A-92E7-7E45C00ED818}"/>
                </a:ext>
              </a:extLst>
            </p:cNvPr>
            <p:cNvSpPr/>
            <p:nvPr/>
          </p:nvSpPr>
          <p:spPr>
            <a:xfrm>
              <a:off x="10130852" y="2528255"/>
              <a:ext cx="1573967" cy="31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rajan Pro" panose="02020502050506020301" pitchFamily="18" charset="0"/>
                </a:rPr>
                <a:t>Séance 16</a:t>
              </a:r>
            </a:p>
          </p:txBody>
        </p:sp>
        <p:cxnSp>
          <p:nvCxnSpPr>
            <p:cNvPr id="17" name="Connecteur droit 16">
              <a:extLst>
                <a:ext uri="{FF2B5EF4-FFF2-40B4-BE49-F238E27FC236}">
                  <a16:creationId xmlns:a16="http://schemas.microsoft.com/office/drawing/2014/main" id="{8D650E0D-C2DF-43AF-82D8-0616145EFE0C}"/>
                </a:ext>
              </a:extLst>
            </p:cNvPr>
            <p:cNvCxnSpPr>
              <a:cxnSpLocks/>
            </p:cNvCxnSpPr>
            <p:nvPr/>
          </p:nvCxnSpPr>
          <p:spPr>
            <a:xfrm>
              <a:off x="10917835" y="2820560"/>
              <a:ext cx="0" cy="269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4563136-D82E-45F7-B00A-A5DB1445412B}"/>
                </a:ext>
              </a:extLst>
            </p:cNvPr>
            <p:cNvSpPr/>
            <p:nvPr/>
          </p:nvSpPr>
          <p:spPr>
            <a:xfrm>
              <a:off x="9723618" y="3382690"/>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2"/>
                </a:solidFill>
              </a:endParaRPr>
            </a:p>
          </p:txBody>
        </p:sp>
      </p:grpSp>
      <p:sp>
        <p:nvSpPr>
          <p:cNvPr id="22" name="Rectangle 21">
            <a:extLst>
              <a:ext uri="{FF2B5EF4-FFF2-40B4-BE49-F238E27FC236}">
                <a16:creationId xmlns:a16="http://schemas.microsoft.com/office/drawing/2014/main" id="{3EBB6002-5D86-44DE-914F-737CCA993AD6}"/>
              </a:ext>
            </a:extLst>
          </p:cNvPr>
          <p:cNvSpPr/>
          <p:nvPr/>
        </p:nvSpPr>
        <p:spPr>
          <a:xfrm>
            <a:off x="9600231" y="3402596"/>
            <a:ext cx="2388434" cy="307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r>
              <a:rPr lang="fr-FR" sz="1200" dirty="0">
                <a:solidFill>
                  <a:schemeClr val="tx1"/>
                </a:solidFill>
                <a:latin typeface="Trajan Pro" panose="02020502050506020301" pitchFamily="18" charset="0"/>
                <a:cs typeface="Arial" panose="020B0604020202020204" pitchFamily="34" charset="0"/>
              </a:rPr>
              <a:t>Plan</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Pour une utilisation des données conformes aux règles de l’éthique</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La notion d’Open Data et son rôle dans la définition, le suivi et l’évaluation des politiques publiques</a:t>
            </a:r>
          </a:p>
          <a:p>
            <a:pPr marL="342900" indent="-342900">
              <a:lnSpc>
                <a:spcPct val="107000"/>
              </a:lnSpc>
              <a:buFont typeface="Gill Sans MT" panose="020B0502020104020203" pitchFamily="34" charset="0"/>
              <a:buChar char="-"/>
            </a:pPr>
            <a:r>
              <a:rPr lang="fr-FR" sz="1200" dirty="0">
                <a:solidFill>
                  <a:schemeClr val="tx1"/>
                </a:solidFill>
                <a:latin typeface="Trajan Pro" panose="02020502050506020301" pitchFamily="18" charset="0"/>
                <a:cs typeface="Arial" panose="020B0604020202020204" pitchFamily="34" charset="0"/>
              </a:rPr>
              <a:t>Conclusion du cours et discussion avec les étudiants</a:t>
            </a:r>
          </a:p>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nSpc>
                <a:spcPct val="107000"/>
              </a:lnSpc>
            </a:pPr>
            <a:endParaRPr lang="fr-FR" sz="1200" dirty="0">
              <a:solidFill>
                <a:schemeClr val="tx1"/>
              </a:solidFill>
              <a:latin typeface="Trajan Pro" panose="02020502050506020301" pitchFamily="18" charset="0"/>
              <a:cs typeface="Arial" panose="020B0604020202020204" pitchFamily="34" charset="0"/>
            </a:endParaRPr>
          </a:p>
          <a:p>
            <a:pPr algn="ctr"/>
            <a:endParaRPr lang="fr-FR" dirty="0">
              <a:solidFill>
                <a:schemeClr val="tx2"/>
              </a:solidFill>
            </a:endParaRPr>
          </a:p>
        </p:txBody>
      </p:sp>
    </p:spTree>
    <p:extLst>
      <p:ext uri="{BB962C8B-B14F-4D97-AF65-F5344CB8AC3E}">
        <p14:creationId xmlns:p14="http://schemas.microsoft.com/office/powerpoint/2010/main" val="490018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26E9A-CBDA-4EF1-9A50-5E532DCABDB4}"/>
              </a:ext>
            </a:extLst>
          </p:cNvPr>
          <p:cNvSpPr>
            <a:spLocks noGrp="1"/>
          </p:cNvSpPr>
          <p:nvPr>
            <p:ph type="title"/>
          </p:nvPr>
        </p:nvSpPr>
        <p:spPr/>
        <p:txBody>
          <a:bodyPr>
            <a:noAutofit/>
          </a:bodyPr>
          <a:lstStyle/>
          <a:p>
            <a:r>
              <a:rPr lang="fr-FR" sz="3600" dirty="0"/>
              <a:t>Excel Basics for Data </a:t>
            </a:r>
            <a:r>
              <a:rPr lang="fr-FR" sz="3600" dirty="0" err="1"/>
              <a:t>Analysis</a:t>
            </a:r>
            <a:r>
              <a:rPr lang="fr-FR" sz="3600" dirty="0"/>
              <a:t> by IBM</a:t>
            </a:r>
          </a:p>
        </p:txBody>
      </p:sp>
      <p:graphicFrame>
        <p:nvGraphicFramePr>
          <p:cNvPr id="10" name="Tableau 11">
            <a:extLst>
              <a:ext uri="{FF2B5EF4-FFF2-40B4-BE49-F238E27FC236}">
                <a16:creationId xmlns:a16="http://schemas.microsoft.com/office/drawing/2014/main" id="{D6720AD7-B934-4B49-BB4B-0513AF0565F2}"/>
              </a:ext>
            </a:extLst>
          </p:cNvPr>
          <p:cNvGraphicFramePr>
            <a:graphicFrameLocks noGrp="1"/>
          </p:cNvGraphicFramePr>
          <p:nvPr>
            <p:extLst>
              <p:ext uri="{D42A27DB-BD31-4B8C-83A1-F6EECF244321}">
                <p14:modId xmlns:p14="http://schemas.microsoft.com/office/powerpoint/2010/main" val="1465038308"/>
              </p:ext>
            </p:extLst>
          </p:nvPr>
        </p:nvGraphicFramePr>
        <p:xfrm>
          <a:off x="647700" y="2766854"/>
          <a:ext cx="10515600" cy="34308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141666383"/>
                    </a:ext>
                  </a:extLst>
                </a:gridCol>
                <a:gridCol w="1790700">
                  <a:extLst>
                    <a:ext uri="{9D8B030D-6E8A-4147-A177-3AD203B41FA5}">
                      <a16:colId xmlns:a16="http://schemas.microsoft.com/office/drawing/2014/main" val="2820136584"/>
                    </a:ext>
                  </a:extLst>
                </a:gridCol>
                <a:gridCol w="7353300">
                  <a:extLst>
                    <a:ext uri="{9D8B030D-6E8A-4147-A177-3AD203B41FA5}">
                      <a16:colId xmlns:a16="http://schemas.microsoft.com/office/drawing/2014/main" val="2558594732"/>
                    </a:ext>
                  </a:extLst>
                </a:gridCol>
              </a:tblGrid>
              <a:tr h="370840">
                <a:tc>
                  <a:txBody>
                    <a:bodyPr/>
                    <a:lstStyle/>
                    <a:p>
                      <a:r>
                        <a:rPr lang="fr-FR" dirty="0">
                          <a:latin typeface="Trajan Pro" panose="02020502050506020301" pitchFamily="18" charset="0"/>
                        </a:rPr>
                        <a:t>Week</a:t>
                      </a:r>
                    </a:p>
                  </a:txBody>
                  <a:tcPr>
                    <a:lnB w="12700" cap="flat" cmpd="sng" algn="ctr">
                      <a:solidFill>
                        <a:schemeClr val="tx1"/>
                      </a:solidFill>
                      <a:prstDash val="solid"/>
                      <a:round/>
                      <a:headEnd type="none" w="med" len="med"/>
                      <a:tailEnd type="none" w="med" len="med"/>
                    </a:lnB>
                    <a:solidFill>
                      <a:schemeClr val="tx2"/>
                    </a:solidFill>
                  </a:tcPr>
                </a:tc>
                <a:tc>
                  <a:txBody>
                    <a:bodyPr/>
                    <a:lstStyle/>
                    <a:p>
                      <a:r>
                        <a:rPr lang="fr-FR" dirty="0">
                          <a:latin typeface="Trajan Pro" panose="02020502050506020301" pitchFamily="18" charset="0"/>
                        </a:rPr>
                        <a:t>Duration</a:t>
                      </a:r>
                    </a:p>
                  </a:txBody>
                  <a:tcPr>
                    <a:lnB w="12700" cap="flat" cmpd="sng" algn="ctr">
                      <a:solidFill>
                        <a:schemeClr val="tx1"/>
                      </a:solidFill>
                      <a:prstDash val="solid"/>
                      <a:round/>
                      <a:headEnd type="none" w="med" len="med"/>
                      <a:tailEnd type="none" w="med" len="med"/>
                    </a:lnB>
                    <a:solidFill>
                      <a:schemeClr val="tx2"/>
                    </a:solidFill>
                  </a:tcPr>
                </a:tc>
                <a:tc>
                  <a:txBody>
                    <a:bodyPr/>
                    <a:lstStyle/>
                    <a:p>
                      <a:r>
                        <a:rPr lang="en-US" sz="1800" b="1" i="0" kern="1200" dirty="0">
                          <a:solidFill>
                            <a:schemeClr val="lt1"/>
                          </a:solidFill>
                          <a:effectLst/>
                          <a:latin typeface="Trajan Pro" panose="02020502050506020301" pitchFamily="18" charset="0"/>
                          <a:ea typeface="+mn-ea"/>
                          <a:cs typeface="+mn-cs"/>
                        </a:rPr>
                        <a:t>Content</a:t>
                      </a:r>
                    </a:p>
                  </a:txBody>
                  <a:tcP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659299132"/>
                  </a:ext>
                </a:extLst>
              </a:tr>
              <a:tr h="612000">
                <a:tc>
                  <a:txBody>
                    <a:bodyPr/>
                    <a:lstStyle/>
                    <a:p>
                      <a:pPr algn="ctr"/>
                      <a:r>
                        <a:rPr lang="fr-FR" sz="3200" dirty="0">
                          <a:latin typeface="Trajan Pro" panose="02020502050506020301" pitchFamily="18" charset="0"/>
                        </a:rPr>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dirty="0">
                          <a:latin typeface="Trajan Pro" panose="02020502050506020301" pitchFamily="18" charset="0"/>
                        </a:rPr>
                        <a:t>2 </a:t>
                      </a:r>
                      <a:r>
                        <a:rPr lang="fr-FR" dirty="0" err="1">
                          <a:latin typeface="Trajan Pro" panose="02020502050506020301" pitchFamily="18" charset="0"/>
                        </a:rPr>
                        <a:t>hours</a:t>
                      </a:r>
                      <a:endParaRPr lang="fr-FR" dirty="0">
                        <a:latin typeface="Trajan Pro" panose="02020502050506020301"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kern="1200" dirty="0">
                          <a:solidFill>
                            <a:schemeClr val="dk1"/>
                          </a:solidFill>
                          <a:effectLst/>
                          <a:latin typeface="Trajan Pro" panose="02020502050506020301" pitchFamily="18" charset="0"/>
                          <a:ea typeface="+mn-ea"/>
                          <a:cs typeface="+mn-cs"/>
                        </a:rPr>
                        <a:t>Introduction to Data Analysis Using Spreadsheets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326228"/>
                  </a:ext>
                </a:extLst>
              </a:tr>
              <a:tr h="612000">
                <a:tc>
                  <a:txBody>
                    <a:bodyPr/>
                    <a:lstStyle/>
                    <a:p>
                      <a:pPr algn="ctr"/>
                      <a:r>
                        <a:rPr lang="fr-FR" sz="3200" dirty="0">
                          <a:latin typeface="Trajan Pro" panose="02020502050506020301" pitchFamily="18" charset="0"/>
                        </a:rPr>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dirty="0">
                          <a:latin typeface="Trajan Pro" panose="02020502050506020301" pitchFamily="18" charset="0"/>
                        </a:rPr>
                        <a:t>2 </a:t>
                      </a:r>
                      <a:r>
                        <a:rPr lang="fr-FR" dirty="0" err="1">
                          <a:latin typeface="Trajan Pro" panose="02020502050506020301" pitchFamily="18" charset="0"/>
                        </a:rPr>
                        <a:t>hours</a:t>
                      </a:r>
                      <a:endParaRPr lang="fr-FR" dirty="0">
                        <a:latin typeface="Trajan Pro" panose="02020502050506020301"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kern="1200" dirty="0">
                          <a:solidFill>
                            <a:schemeClr val="dk1"/>
                          </a:solidFill>
                          <a:effectLst/>
                          <a:latin typeface="Trajan Pro" panose="02020502050506020301" pitchFamily="18" charset="0"/>
                          <a:ea typeface="+mn-ea"/>
                          <a:cs typeface="+mn-cs"/>
                        </a:rPr>
                        <a:t>Getting Started with Using Excel </a:t>
                      </a:r>
                      <a:r>
                        <a:rPr lang="en-US" sz="1800" b="1" i="0" kern="1200" dirty="0" err="1">
                          <a:solidFill>
                            <a:schemeClr val="dk1"/>
                          </a:solidFill>
                          <a:effectLst/>
                          <a:latin typeface="Trajan Pro" panose="02020502050506020301" pitchFamily="18" charset="0"/>
                          <a:ea typeface="+mn-ea"/>
                          <a:cs typeface="+mn-cs"/>
                        </a:rPr>
                        <a:t>Speadsheets</a:t>
                      </a:r>
                      <a:endParaRPr lang="en-US" sz="1800" b="1" i="0" kern="1200" dirty="0">
                        <a:solidFill>
                          <a:schemeClr val="dk1"/>
                        </a:solidFill>
                        <a:effectLst/>
                        <a:latin typeface="Trajan Pro" panose="02020502050506020301" pitchFamily="18"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30590"/>
                  </a:ext>
                </a:extLst>
              </a:tr>
              <a:tr h="612000">
                <a:tc>
                  <a:txBody>
                    <a:bodyPr/>
                    <a:lstStyle/>
                    <a:p>
                      <a:pPr algn="ctr"/>
                      <a:r>
                        <a:rPr lang="fr-FR" sz="3200" dirty="0">
                          <a:latin typeface="Trajan Pro" panose="02020502050506020301" pitchFamily="18" charset="0"/>
                        </a:rPr>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dirty="0">
                          <a:latin typeface="Trajan Pro" panose="02020502050506020301" pitchFamily="18" charset="0"/>
                        </a:rPr>
                        <a:t>3 </a:t>
                      </a:r>
                      <a:r>
                        <a:rPr lang="fr-FR" dirty="0" err="1">
                          <a:latin typeface="Trajan Pro" panose="02020502050506020301" pitchFamily="18" charset="0"/>
                        </a:rPr>
                        <a:t>hours</a:t>
                      </a:r>
                      <a:endParaRPr lang="fr-FR" dirty="0">
                        <a:latin typeface="Trajan Pro" panose="02020502050506020301"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kern="1200" dirty="0">
                          <a:solidFill>
                            <a:schemeClr val="dk1"/>
                          </a:solidFill>
                          <a:effectLst/>
                          <a:latin typeface="Trajan Pro" panose="02020502050506020301" pitchFamily="18" charset="0"/>
                          <a:ea typeface="+mn-ea"/>
                          <a:cs typeface="+mn-cs"/>
                        </a:rPr>
                        <a:t>Cleaning &amp; Wrangling Data Using Spreadsheets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2304013"/>
                  </a:ext>
                </a:extLst>
              </a:tr>
              <a:tr h="612000">
                <a:tc>
                  <a:txBody>
                    <a:bodyPr/>
                    <a:lstStyle/>
                    <a:p>
                      <a:pPr algn="ctr"/>
                      <a:r>
                        <a:rPr lang="fr-FR" sz="3200" dirty="0">
                          <a:latin typeface="Trajan Pro" panose="02020502050506020301" pitchFamily="18" charset="0"/>
                        </a:rPr>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dirty="0">
                          <a:latin typeface="Trajan Pro" panose="02020502050506020301" pitchFamily="18" charset="0"/>
                        </a:rPr>
                        <a:t>3 </a:t>
                      </a:r>
                      <a:r>
                        <a:rPr lang="fr-FR" dirty="0" err="1">
                          <a:latin typeface="Trajan Pro" panose="02020502050506020301" pitchFamily="18" charset="0"/>
                        </a:rPr>
                        <a:t>hours</a:t>
                      </a:r>
                      <a:endParaRPr lang="fr-FR" dirty="0">
                        <a:latin typeface="Trajan Pro" panose="02020502050506020301"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b="1" i="0" kern="1200" dirty="0" err="1">
                          <a:solidFill>
                            <a:schemeClr val="dk1"/>
                          </a:solidFill>
                          <a:effectLst/>
                          <a:latin typeface="Trajan Pro" panose="02020502050506020301" pitchFamily="18" charset="0"/>
                          <a:ea typeface="+mn-ea"/>
                          <a:cs typeface="+mn-cs"/>
                        </a:rPr>
                        <a:t>Analyzing</a:t>
                      </a:r>
                      <a:r>
                        <a:rPr lang="fr-FR" sz="1800" b="1" i="0" kern="1200" dirty="0">
                          <a:solidFill>
                            <a:schemeClr val="dk1"/>
                          </a:solidFill>
                          <a:effectLst/>
                          <a:latin typeface="Trajan Pro" panose="02020502050506020301" pitchFamily="18" charset="0"/>
                          <a:ea typeface="+mn-ea"/>
                          <a:cs typeface="+mn-cs"/>
                        </a:rPr>
                        <a:t> Data </a:t>
                      </a:r>
                      <a:r>
                        <a:rPr lang="fr-FR" sz="1800" b="1" i="0" kern="1200" dirty="0" err="1">
                          <a:solidFill>
                            <a:schemeClr val="dk1"/>
                          </a:solidFill>
                          <a:effectLst/>
                          <a:latin typeface="Trajan Pro" panose="02020502050506020301" pitchFamily="18" charset="0"/>
                          <a:ea typeface="+mn-ea"/>
                          <a:cs typeface="+mn-cs"/>
                        </a:rPr>
                        <a:t>Using</a:t>
                      </a:r>
                      <a:r>
                        <a:rPr lang="fr-FR" sz="1800" b="1" i="0" kern="1200" dirty="0">
                          <a:solidFill>
                            <a:schemeClr val="dk1"/>
                          </a:solidFill>
                          <a:effectLst/>
                          <a:latin typeface="Trajan Pro" panose="02020502050506020301" pitchFamily="18" charset="0"/>
                          <a:ea typeface="+mn-ea"/>
                          <a:cs typeface="+mn-cs"/>
                        </a:rPr>
                        <a:t> </a:t>
                      </a:r>
                      <a:r>
                        <a:rPr lang="fr-FR" sz="1800" b="1" i="0" kern="1200" dirty="0" err="1">
                          <a:solidFill>
                            <a:schemeClr val="dk1"/>
                          </a:solidFill>
                          <a:effectLst/>
                          <a:latin typeface="Trajan Pro" panose="02020502050506020301" pitchFamily="18" charset="0"/>
                          <a:ea typeface="+mn-ea"/>
                          <a:cs typeface="+mn-cs"/>
                        </a:rPr>
                        <a:t>Spreadsheets</a:t>
                      </a:r>
                      <a:endParaRPr lang="fr-FR" sz="1800" b="1" i="0" kern="1200" dirty="0">
                        <a:solidFill>
                          <a:schemeClr val="dk1"/>
                        </a:solidFill>
                        <a:effectLst/>
                        <a:latin typeface="Trajan Pro" panose="02020502050506020301" pitchFamily="18"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719191"/>
                  </a:ext>
                </a:extLst>
              </a:tr>
              <a:tr h="612000">
                <a:tc>
                  <a:txBody>
                    <a:bodyPr/>
                    <a:lstStyle/>
                    <a:p>
                      <a:pPr algn="ctr"/>
                      <a:r>
                        <a:rPr lang="fr-FR" sz="3200" dirty="0">
                          <a:latin typeface="Trajan Pro" panose="02020502050506020301" pitchFamily="18" charset="0"/>
                        </a:rPr>
                        <a:t>5</a:t>
                      </a:r>
                    </a:p>
                  </a:txBody>
                  <a:tcP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r>
                        <a:rPr lang="fr-FR" dirty="0">
                          <a:latin typeface="Trajan Pro" panose="02020502050506020301" pitchFamily="18" charset="0"/>
                        </a:rPr>
                        <a:t>3 </a:t>
                      </a:r>
                      <a:r>
                        <a:rPr lang="fr-FR" dirty="0" err="1">
                          <a:latin typeface="Trajan Pro" panose="02020502050506020301" pitchFamily="18" charset="0"/>
                        </a:rPr>
                        <a:t>hours</a:t>
                      </a:r>
                      <a:endParaRPr lang="fr-FR" dirty="0">
                        <a:latin typeface="Trajan Pro" panose="02020502050506020301" pitchFamily="18" charset="0"/>
                      </a:endParaRPr>
                    </a:p>
                  </a:txBody>
                  <a:tcPr>
                    <a:lnT w="12700" cap="flat" cmpd="sng" algn="ctr">
                      <a:solidFill>
                        <a:schemeClr val="tx1"/>
                      </a:solidFill>
                      <a:prstDash val="solid"/>
                      <a:round/>
                      <a:headEnd type="none" w="med" len="med"/>
                      <a:tailEnd type="none" w="med" len="med"/>
                    </a:lnT>
                    <a:noFill/>
                  </a:tcPr>
                </a:tc>
                <a:tc>
                  <a:txBody>
                    <a:bodyPr/>
                    <a:lstStyle/>
                    <a:p>
                      <a:r>
                        <a:rPr lang="fr-FR" sz="1800" b="1" i="0" kern="1200" dirty="0">
                          <a:solidFill>
                            <a:schemeClr val="dk1"/>
                          </a:solidFill>
                          <a:effectLst/>
                          <a:latin typeface="Trajan Pro" panose="02020502050506020301" pitchFamily="18" charset="0"/>
                          <a:ea typeface="+mn-ea"/>
                          <a:cs typeface="+mn-cs"/>
                        </a:rPr>
                        <a:t>Final Project</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470553232"/>
                  </a:ext>
                </a:extLst>
              </a:tr>
            </a:tbl>
          </a:graphicData>
        </a:graphic>
      </p:graphicFrame>
      <p:pic>
        <p:nvPicPr>
          <p:cNvPr id="12" name="Image 11">
            <a:extLst>
              <a:ext uri="{FF2B5EF4-FFF2-40B4-BE49-F238E27FC236}">
                <a16:creationId xmlns:a16="http://schemas.microsoft.com/office/drawing/2014/main" id="{B0FB754A-AECB-466A-9A45-F21E0B5AF83D}"/>
              </a:ext>
            </a:extLst>
          </p:cNvPr>
          <p:cNvPicPr>
            <a:picLocks noChangeAspect="1"/>
          </p:cNvPicPr>
          <p:nvPr/>
        </p:nvPicPr>
        <p:blipFill>
          <a:blip r:embed="rId2"/>
          <a:stretch>
            <a:fillRect/>
          </a:stretch>
        </p:blipFill>
        <p:spPr>
          <a:xfrm>
            <a:off x="647700" y="1852612"/>
            <a:ext cx="4733925" cy="638175"/>
          </a:xfrm>
          <a:prstGeom prst="rect">
            <a:avLst/>
          </a:prstGeom>
        </p:spPr>
      </p:pic>
      <p:pic>
        <p:nvPicPr>
          <p:cNvPr id="16" name="Image 15">
            <a:extLst>
              <a:ext uri="{FF2B5EF4-FFF2-40B4-BE49-F238E27FC236}">
                <a16:creationId xmlns:a16="http://schemas.microsoft.com/office/drawing/2014/main" id="{EE843DB4-7B88-4A45-AA5D-036CB01406EA}"/>
              </a:ext>
            </a:extLst>
          </p:cNvPr>
          <p:cNvPicPr>
            <a:picLocks noChangeAspect="1"/>
          </p:cNvPicPr>
          <p:nvPr/>
        </p:nvPicPr>
        <p:blipFill>
          <a:blip r:embed="rId3"/>
          <a:stretch>
            <a:fillRect/>
          </a:stretch>
        </p:blipFill>
        <p:spPr>
          <a:xfrm>
            <a:off x="9273320" y="1852612"/>
            <a:ext cx="1889980" cy="638175"/>
          </a:xfrm>
          <a:prstGeom prst="rect">
            <a:avLst/>
          </a:prstGeom>
        </p:spPr>
      </p:pic>
    </p:spTree>
    <p:extLst>
      <p:ext uri="{BB962C8B-B14F-4D97-AF65-F5344CB8AC3E}">
        <p14:creationId xmlns:p14="http://schemas.microsoft.com/office/powerpoint/2010/main" val="191226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668F0-27CD-40B2-A2DB-4E536E2AB43A}"/>
              </a:ext>
            </a:extLst>
          </p:cNvPr>
          <p:cNvSpPr>
            <a:spLocks noGrp="1"/>
          </p:cNvSpPr>
          <p:nvPr>
            <p:ph type="title"/>
          </p:nvPr>
        </p:nvSpPr>
        <p:spPr/>
        <p:txBody>
          <a:bodyPr/>
          <a:lstStyle/>
          <a:p>
            <a:r>
              <a:rPr lang="fr-FR" dirty="0"/>
              <a:t>Evaluation</a:t>
            </a:r>
          </a:p>
        </p:txBody>
      </p:sp>
      <p:graphicFrame>
        <p:nvGraphicFramePr>
          <p:cNvPr id="8" name="Tableau 8">
            <a:extLst>
              <a:ext uri="{FF2B5EF4-FFF2-40B4-BE49-F238E27FC236}">
                <a16:creationId xmlns:a16="http://schemas.microsoft.com/office/drawing/2014/main" id="{6E3C01B2-1CA3-44BF-82FB-5874CE2BF7BE}"/>
              </a:ext>
            </a:extLst>
          </p:cNvPr>
          <p:cNvGraphicFramePr>
            <a:graphicFrameLocks noGrp="1"/>
          </p:cNvGraphicFramePr>
          <p:nvPr>
            <p:extLst>
              <p:ext uri="{D42A27DB-BD31-4B8C-83A1-F6EECF244321}">
                <p14:modId xmlns:p14="http://schemas.microsoft.com/office/powerpoint/2010/main" val="1107162816"/>
              </p:ext>
            </p:extLst>
          </p:nvPr>
        </p:nvGraphicFramePr>
        <p:xfrm>
          <a:off x="838200" y="1787236"/>
          <a:ext cx="10515600" cy="4530434"/>
        </p:xfrm>
        <a:graphic>
          <a:graphicData uri="http://schemas.openxmlformats.org/drawingml/2006/table">
            <a:tbl>
              <a:tblPr firstRow="1" bandRow="1">
                <a:tableStyleId>{5C22544A-7EE6-4342-B048-85BDC9FD1C3A}</a:tableStyleId>
              </a:tblPr>
              <a:tblGrid>
                <a:gridCol w="8222673">
                  <a:extLst>
                    <a:ext uri="{9D8B030D-6E8A-4147-A177-3AD203B41FA5}">
                      <a16:colId xmlns:a16="http://schemas.microsoft.com/office/drawing/2014/main" val="876110205"/>
                    </a:ext>
                  </a:extLst>
                </a:gridCol>
                <a:gridCol w="2292927">
                  <a:extLst>
                    <a:ext uri="{9D8B030D-6E8A-4147-A177-3AD203B41FA5}">
                      <a16:colId xmlns:a16="http://schemas.microsoft.com/office/drawing/2014/main" val="1151167164"/>
                    </a:ext>
                  </a:extLst>
                </a:gridCol>
              </a:tblGrid>
              <a:tr h="734492">
                <a:tc>
                  <a:txBody>
                    <a:bodyPr/>
                    <a:lstStyle/>
                    <a:p>
                      <a:r>
                        <a:rPr lang="fr-FR" sz="2800" b="0" dirty="0">
                          <a:solidFill>
                            <a:schemeClr val="tx1"/>
                          </a:solidFill>
                          <a:latin typeface="Trajan Pro" panose="02020502050506020301" pitchFamily="18" charset="0"/>
                        </a:rPr>
                        <a:t>Excel Basics for Data </a:t>
                      </a:r>
                      <a:r>
                        <a:rPr lang="fr-FR" sz="2800" b="0" dirty="0" err="1">
                          <a:solidFill>
                            <a:schemeClr val="tx1"/>
                          </a:solidFill>
                          <a:latin typeface="Trajan Pro" panose="02020502050506020301" pitchFamily="18" charset="0"/>
                        </a:rPr>
                        <a:t>Analysis</a:t>
                      </a:r>
                      <a:r>
                        <a:rPr lang="fr-FR" sz="2800" b="0" dirty="0">
                          <a:solidFill>
                            <a:schemeClr val="tx1"/>
                          </a:solidFill>
                          <a:latin typeface="Trajan Pro" panose="02020502050506020301" pitchFamily="18" charset="0"/>
                        </a:rPr>
                        <a:t> by IBM</a:t>
                      </a:r>
                    </a:p>
                  </a:txBody>
                  <a:tcPr anchor="ctr">
                    <a:lnB w="12700" cap="flat" cmpd="sng" algn="ctr">
                      <a:solidFill>
                        <a:schemeClr val="tx1"/>
                      </a:solidFill>
                      <a:prstDash val="solid"/>
                      <a:round/>
                      <a:headEnd type="none" w="med" len="med"/>
                      <a:tailEnd type="none" w="med" len="med"/>
                    </a:lnB>
                    <a:noFill/>
                  </a:tcPr>
                </a:tc>
                <a:tc>
                  <a:txBody>
                    <a:bodyPr/>
                    <a:lstStyle/>
                    <a:p>
                      <a:pPr algn="r"/>
                      <a:r>
                        <a:rPr lang="fr-FR" sz="2800" b="0" dirty="0">
                          <a:solidFill>
                            <a:schemeClr val="tx1"/>
                          </a:solidFill>
                          <a:latin typeface="Trajan Pro" panose="02020502050506020301" pitchFamily="18" charset="0"/>
                        </a:rPr>
                        <a:t>20%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7113443"/>
                  </a:ext>
                </a:extLst>
              </a:tr>
              <a:tr h="734492">
                <a:tc>
                  <a:txBody>
                    <a:bodyPr/>
                    <a:lstStyle/>
                    <a:p>
                      <a:r>
                        <a:rPr lang="fr-FR" sz="2800" b="0" dirty="0">
                          <a:solidFill>
                            <a:schemeClr val="tx1"/>
                          </a:solidFill>
                          <a:latin typeface="Trajan Pro" panose="02020502050506020301" pitchFamily="18" charset="0"/>
                        </a:rPr>
                        <a:t>Contrôle continu</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800" b="0" dirty="0">
                          <a:solidFill>
                            <a:schemeClr val="tx1"/>
                          </a:solidFill>
                          <a:latin typeface="Trajan Pro" panose="02020502050506020301" pitchFamily="18" charset="0"/>
                        </a:rPr>
                        <a:t>30%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6769951"/>
                  </a:ext>
                </a:extLst>
              </a:tr>
              <a:tr h="857974">
                <a:tc>
                  <a:txBody>
                    <a:bodyPr/>
                    <a:lstStyle/>
                    <a:p>
                      <a:r>
                        <a:rPr lang="fr-FR" sz="2800" b="0" dirty="0">
                          <a:solidFill>
                            <a:schemeClr val="tx1"/>
                          </a:solidFill>
                          <a:latin typeface="Trajan Pro" panose="02020502050506020301" pitchFamily="18" charset="0"/>
                        </a:rPr>
                        <a:t>Assiduité et travail en classe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800" b="0" dirty="0">
                          <a:solidFill>
                            <a:schemeClr val="tx1"/>
                          </a:solidFill>
                          <a:latin typeface="Trajan Pro" panose="02020502050506020301" pitchFamily="18" charset="0"/>
                        </a:rPr>
                        <a:t>10%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8010886"/>
                  </a:ext>
                </a:extLst>
              </a:tr>
              <a:tr h="734492">
                <a:tc>
                  <a:txBody>
                    <a:bodyPr/>
                    <a:lstStyle/>
                    <a:p>
                      <a:r>
                        <a:rPr lang="fr-FR" sz="2800" b="0" dirty="0">
                          <a:solidFill>
                            <a:schemeClr val="tx1"/>
                          </a:solidFill>
                          <a:latin typeface="Trajan Pro" panose="02020502050506020301" pitchFamily="18" charset="0"/>
                        </a:rPr>
                        <a:t>Activités complémentaires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800" b="0" dirty="0">
                          <a:solidFill>
                            <a:schemeClr val="tx1"/>
                          </a:solidFill>
                          <a:latin typeface="Trajan Pro" panose="02020502050506020301" pitchFamily="18" charset="0"/>
                        </a:rPr>
                        <a:t>10%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8057460"/>
                  </a:ext>
                </a:extLst>
              </a:tr>
              <a:tr h="734492">
                <a:tc>
                  <a:txBody>
                    <a:bodyPr/>
                    <a:lstStyle/>
                    <a:p>
                      <a:r>
                        <a:rPr lang="fr-FR" sz="2800" b="0" dirty="0">
                          <a:solidFill>
                            <a:schemeClr val="tx1"/>
                          </a:solidFill>
                          <a:latin typeface="Trajan Pro" panose="02020502050506020301" pitchFamily="18" charset="0"/>
                        </a:rPr>
                        <a:t>Examen à mi parcours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800" b="0" dirty="0">
                          <a:solidFill>
                            <a:schemeClr val="tx1"/>
                          </a:solidFill>
                          <a:latin typeface="Trajan Pro" panose="02020502050506020301" pitchFamily="18" charset="0"/>
                        </a:rPr>
                        <a:t>10%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06089"/>
                  </a:ext>
                </a:extLst>
              </a:tr>
              <a:tr h="734492">
                <a:tc>
                  <a:txBody>
                    <a:bodyPr/>
                    <a:lstStyle/>
                    <a:p>
                      <a:r>
                        <a:rPr lang="fr-FR" sz="2800" b="0" dirty="0">
                          <a:solidFill>
                            <a:schemeClr val="tx1"/>
                          </a:solidFill>
                          <a:latin typeface="Trajan Pro" panose="02020502050506020301" pitchFamily="18" charset="0"/>
                        </a:rPr>
                        <a:t>Examen final</a:t>
                      </a:r>
                    </a:p>
                  </a:txBody>
                  <a:tcPr anchor="ctr">
                    <a:lnT w="12700" cap="flat" cmpd="sng" algn="ctr">
                      <a:solidFill>
                        <a:schemeClr val="tx1"/>
                      </a:solidFill>
                      <a:prstDash val="solid"/>
                      <a:round/>
                      <a:headEnd type="none" w="med" len="med"/>
                      <a:tailEnd type="none" w="med" len="med"/>
                    </a:lnT>
                    <a:noFill/>
                  </a:tcPr>
                </a:tc>
                <a:tc>
                  <a:txBody>
                    <a:bodyPr/>
                    <a:lstStyle/>
                    <a:p>
                      <a:pPr algn="r"/>
                      <a:r>
                        <a:rPr lang="fr-FR" sz="2800" b="0" dirty="0">
                          <a:solidFill>
                            <a:schemeClr val="tx1"/>
                          </a:solidFill>
                          <a:latin typeface="Trajan Pro" panose="02020502050506020301" pitchFamily="18" charset="0"/>
                        </a:rPr>
                        <a:t>20%</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11631046"/>
                  </a:ext>
                </a:extLst>
              </a:tr>
            </a:tbl>
          </a:graphicData>
        </a:graphic>
      </p:graphicFrame>
    </p:spTree>
    <p:extLst>
      <p:ext uri="{BB962C8B-B14F-4D97-AF65-F5344CB8AC3E}">
        <p14:creationId xmlns:p14="http://schemas.microsoft.com/office/powerpoint/2010/main" val="604754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668F0-27CD-40B2-A2DB-4E536E2AB43A}"/>
              </a:ext>
            </a:extLst>
          </p:cNvPr>
          <p:cNvSpPr>
            <a:spLocks noGrp="1"/>
          </p:cNvSpPr>
          <p:nvPr>
            <p:ph type="title"/>
          </p:nvPr>
        </p:nvSpPr>
        <p:spPr/>
        <p:txBody>
          <a:bodyPr/>
          <a:lstStyle/>
          <a:p>
            <a:r>
              <a:rPr lang="fr-FR" dirty="0"/>
              <a:t>A vos questions</a:t>
            </a:r>
          </a:p>
        </p:txBody>
      </p:sp>
      <p:sp>
        <p:nvSpPr>
          <p:cNvPr id="3" name="Espace réservé du contenu 2">
            <a:extLst>
              <a:ext uri="{FF2B5EF4-FFF2-40B4-BE49-F238E27FC236}">
                <a16:creationId xmlns:a16="http://schemas.microsoft.com/office/drawing/2014/main" id="{4841ACB4-F399-4108-8883-A0A25B2BDCCB}"/>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1345566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668F0-27CD-40B2-A2DB-4E536E2AB43A}"/>
              </a:ext>
            </a:extLst>
          </p:cNvPr>
          <p:cNvSpPr>
            <a:spLocks noGrp="1"/>
          </p:cNvSpPr>
          <p:nvPr>
            <p:ph type="title"/>
          </p:nvPr>
        </p:nvSpPr>
        <p:spPr/>
        <p:txBody>
          <a:bodyPr/>
          <a:lstStyle/>
          <a:p>
            <a:r>
              <a:rPr lang="fr-FR" dirty="0"/>
              <a:t>Pour la prochaine séance</a:t>
            </a:r>
          </a:p>
        </p:txBody>
      </p:sp>
      <p:sp>
        <p:nvSpPr>
          <p:cNvPr id="3" name="Espace réservé du contenu 2">
            <a:extLst>
              <a:ext uri="{FF2B5EF4-FFF2-40B4-BE49-F238E27FC236}">
                <a16:creationId xmlns:a16="http://schemas.microsoft.com/office/drawing/2014/main" id="{4841ACB4-F399-4108-8883-A0A25B2BDCCB}"/>
              </a:ext>
            </a:extLst>
          </p:cNvPr>
          <p:cNvSpPr>
            <a:spLocks noGrp="1"/>
          </p:cNvSpPr>
          <p:nvPr>
            <p:ph idx="1"/>
          </p:nvPr>
        </p:nvSpPr>
        <p:spPr/>
        <p:txBody>
          <a:bodyPr/>
          <a:lstStyle/>
          <a:p>
            <a:r>
              <a:rPr lang="fr-FR" dirty="0"/>
              <a:t>Lire Business Analytics: Data </a:t>
            </a:r>
            <a:r>
              <a:rPr lang="fr-FR" dirty="0" err="1"/>
              <a:t>Analysis</a:t>
            </a:r>
            <a:r>
              <a:rPr lang="fr-FR" dirty="0"/>
              <a:t> and </a:t>
            </a:r>
            <a:r>
              <a:rPr lang="fr-FR" dirty="0" err="1"/>
              <a:t>Decision</a:t>
            </a:r>
            <a:r>
              <a:rPr lang="fr-FR" dirty="0"/>
              <a:t> </a:t>
            </a:r>
            <a:r>
              <a:rPr lang="fr-FR" dirty="0" err="1"/>
              <a:t>Making</a:t>
            </a:r>
            <a:r>
              <a:rPr lang="fr-FR" dirty="0"/>
              <a:t>: page 1 à page 15</a:t>
            </a:r>
          </a:p>
          <a:p>
            <a:r>
              <a:rPr lang="fr-FR" dirty="0"/>
              <a:t>Ecrire une note sur Excel : quelles sont mes attentes de ce cours en trois points ? (modèle Excel disponible sur Canvas –remettre la note renseignée sur Canvas)</a:t>
            </a:r>
          </a:p>
          <a:p>
            <a:endParaRPr lang="fr-FR" dirty="0"/>
          </a:p>
        </p:txBody>
      </p:sp>
    </p:spTree>
    <p:extLst>
      <p:ext uri="{BB962C8B-B14F-4D97-AF65-F5344CB8AC3E}">
        <p14:creationId xmlns:p14="http://schemas.microsoft.com/office/powerpoint/2010/main" val="109005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que 2" descr="Europe">
            <a:extLst>
              <a:ext uri="{FF2B5EF4-FFF2-40B4-BE49-F238E27FC236}">
                <a16:creationId xmlns:a16="http://schemas.microsoft.com/office/drawing/2014/main" id="{45AA46DD-D392-461C-9BE7-B9B48029066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113" t="51457" r="66592" b="27636"/>
          <a:stretch/>
        </p:blipFill>
        <p:spPr>
          <a:xfrm>
            <a:off x="6847153" y="1"/>
            <a:ext cx="5344847" cy="6858000"/>
          </a:xfrm>
          <a:prstGeom prst="rect">
            <a:avLst/>
          </a:prstGeom>
        </p:spPr>
      </p:pic>
      <p:sp>
        <p:nvSpPr>
          <p:cNvPr id="4" name="Rectangle 3">
            <a:extLst>
              <a:ext uri="{FF2B5EF4-FFF2-40B4-BE49-F238E27FC236}">
                <a16:creationId xmlns:a16="http://schemas.microsoft.com/office/drawing/2014/main" id="{AAE710E1-F937-4D26-AD5F-1E52E1654EBA}"/>
              </a:ext>
            </a:extLst>
          </p:cNvPr>
          <p:cNvSpPr/>
          <p:nvPr/>
        </p:nvSpPr>
        <p:spPr>
          <a:xfrm>
            <a:off x="6096000" y="49880"/>
            <a:ext cx="5532437" cy="9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rajan Pro" panose="02020502050506020301" pitchFamily="18" charset="0"/>
              </a:rPr>
              <a:t>Printemps 1944</a:t>
            </a:r>
          </a:p>
        </p:txBody>
      </p:sp>
      <p:pic>
        <p:nvPicPr>
          <p:cNvPr id="1028" name="Picture 4">
            <a:extLst>
              <a:ext uri="{FF2B5EF4-FFF2-40B4-BE49-F238E27FC236}">
                <a16:creationId xmlns:a16="http://schemas.microsoft.com/office/drawing/2014/main" id="{F18CF5D3-3A97-417D-8D74-BCB468F57B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2527" y="5370021"/>
            <a:ext cx="1233055" cy="739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5] Dave Hickey: World War II: allies, axis, Én, én, en, hitler, ìi, iì,  ii, invasion | Glogster EDU - Interactive multimedia posters">
            <a:extLst>
              <a:ext uri="{FF2B5EF4-FFF2-40B4-BE49-F238E27FC236}">
                <a16:creationId xmlns:a16="http://schemas.microsoft.com/office/drawing/2014/main" id="{4765424D-E50D-4B0C-9683-B49E145C426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491" b="8619"/>
          <a:stretch/>
        </p:blipFill>
        <p:spPr bwMode="auto">
          <a:xfrm>
            <a:off x="9154306" y="3686697"/>
            <a:ext cx="981688" cy="49876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a:extLst>
              <a:ext uri="{FF2B5EF4-FFF2-40B4-BE49-F238E27FC236}">
                <a16:creationId xmlns:a16="http://schemas.microsoft.com/office/drawing/2014/main" id="{5987FE47-6789-49C5-BA1C-57B124AE7DC4}"/>
              </a:ext>
            </a:extLst>
          </p:cNvPr>
          <p:cNvGrpSpPr/>
          <p:nvPr/>
        </p:nvGrpSpPr>
        <p:grpSpPr>
          <a:xfrm>
            <a:off x="2547948" y="2204303"/>
            <a:ext cx="2532723" cy="2924807"/>
            <a:chOff x="2548311" y="2183983"/>
            <a:chExt cx="2532723" cy="2924807"/>
          </a:xfrm>
        </p:grpSpPr>
        <p:pic>
          <p:nvPicPr>
            <p:cNvPr id="20484" name="Picture 4">
              <a:extLst>
                <a:ext uri="{FF2B5EF4-FFF2-40B4-BE49-F238E27FC236}">
                  <a16:creationId xmlns:a16="http://schemas.microsoft.com/office/drawing/2014/main" id="{E616B051-3D47-478F-8AA6-FCF84A2B0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5047" y="2183983"/>
              <a:ext cx="1619250" cy="199072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B491D81-608C-4FF5-B3EA-B4C4373E8F86}"/>
                </a:ext>
              </a:extLst>
            </p:cNvPr>
            <p:cNvSpPr txBox="1"/>
            <p:nvPr/>
          </p:nvSpPr>
          <p:spPr>
            <a:xfrm>
              <a:off x="2548311" y="4185460"/>
              <a:ext cx="2532723" cy="923330"/>
            </a:xfrm>
            <a:prstGeom prst="rect">
              <a:avLst/>
            </a:prstGeom>
            <a:noFill/>
          </p:spPr>
          <p:txBody>
            <a:bodyPr wrap="square">
              <a:spAutoFit/>
            </a:bodyPr>
            <a:lstStyle/>
            <a:p>
              <a:pPr algn="ctr"/>
              <a:r>
                <a:rPr lang="fr-FR" dirty="0">
                  <a:latin typeface="Trajan Pro" panose="02020502050506020301" pitchFamily="18" charset="0"/>
                </a:rPr>
                <a:t>Amiral DONITZ initiateur du </a:t>
              </a:r>
              <a:r>
                <a:rPr lang="fr-FR" b="0" i="1" dirty="0" err="1">
                  <a:solidFill>
                    <a:srgbClr val="202122"/>
                  </a:solidFill>
                  <a:effectLst/>
                  <a:latin typeface="Trajan Pro" panose="02020502050506020301" pitchFamily="18" charset="0"/>
                </a:rPr>
                <a:t>Rudeltaktik</a:t>
              </a:r>
              <a:endParaRPr lang="fr-FR" dirty="0">
                <a:latin typeface="Trajan Pro" panose="02020502050506020301" pitchFamily="18" charset="0"/>
              </a:endParaRPr>
            </a:p>
          </p:txBody>
        </p:sp>
      </p:grpSp>
      <p:grpSp>
        <p:nvGrpSpPr>
          <p:cNvPr id="10" name="Groupe 9">
            <a:extLst>
              <a:ext uri="{FF2B5EF4-FFF2-40B4-BE49-F238E27FC236}">
                <a16:creationId xmlns:a16="http://schemas.microsoft.com/office/drawing/2014/main" id="{DC8E9EE2-A7BF-4221-BB1E-BB864EE5D245}"/>
              </a:ext>
            </a:extLst>
          </p:cNvPr>
          <p:cNvGrpSpPr/>
          <p:nvPr/>
        </p:nvGrpSpPr>
        <p:grpSpPr>
          <a:xfrm>
            <a:off x="5047584" y="4649852"/>
            <a:ext cx="2532723" cy="2208147"/>
            <a:chOff x="5047584" y="4649852"/>
            <a:chExt cx="2532723" cy="2208147"/>
          </a:xfrm>
        </p:grpSpPr>
        <p:pic>
          <p:nvPicPr>
            <p:cNvPr id="20486" name="Picture 6" descr="Comment s'est développé le fascisme italien ?">
              <a:extLst>
                <a:ext uri="{FF2B5EF4-FFF2-40B4-BE49-F238E27FC236}">
                  <a16:creationId xmlns:a16="http://schemas.microsoft.com/office/drawing/2014/main" id="{DF9406DB-F81A-42A0-8DF2-05B03AE431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87936" y="4649852"/>
              <a:ext cx="2052018" cy="160302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371AF9B5-CBF8-4C48-B507-60F742831BDF}"/>
                </a:ext>
              </a:extLst>
            </p:cNvPr>
            <p:cNvSpPr txBox="1"/>
            <p:nvPr/>
          </p:nvSpPr>
          <p:spPr>
            <a:xfrm>
              <a:off x="5047584" y="6211668"/>
              <a:ext cx="2532723" cy="646331"/>
            </a:xfrm>
            <a:prstGeom prst="rect">
              <a:avLst/>
            </a:prstGeom>
            <a:noFill/>
          </p:spPr>
          <p:txBody>
            <a:bodyPr wrap="square">
              <a:spAutoFit/>
            </a:bodyPr>
            <a:lstStyle/>
            <a:p>
              <a:pPr algn="ctr"/>
              <a:r>
                <a:rPr lang="fr-FR" dirty="0">
                  <a:latin typeface="Trajan Pro" panose="02020502050506020301" pitchFamily="18" charset="0"/>
                </a:rPr>
                <a:t>Benito Mussolini</a:t>
              </a:r>
            </a:p>
            <a:p>
              <a:pPr algn="ctr"/>
              <a:r>
                <a:rPr lang="fr-FR" i="1" dirty="0">
                  <a:latin typeface="Trajan Pro" panose="02020502050506020301" pitchFamily="18" charset="0"/>
                </a:rPr>
                <a:t>El DUCE</a:t>
              </a:r>
            </a:p>
          </p:txBody>
        </p:sp>
      </p:grpSp>
      <p:grpSp>
        <p:nvGrpSpPr>
          <p:cNvPr id="8" name="Groupe 7">
            <a:extLst>
              <a:ext uri="{FF2B5EF4-FFF2-40B4-BE49-F238E27FC236}">
                <a16:creationId xmlns:a16="http://schemas.microsoft.com/office/drawing/2014/main" id="{DA436BC4-492E-4386-A128-80B51CCB6DC7}"/>
              </a:ext>
            </a:extLst>
          </p:cNvPr>
          <p:cNvGrpSpPr/>
          <p:nvPr/>
        </p:nvGrpSpPr>
        <p:grpSpPr>
          <a:xfrm>
            <a:off x="48312" y="100431"/>
            <a:ext cx="2532723" cy="2343150"/>
            <a:chOff x="48312" y="100431"/>
            <a:chExt cx="2532723" cy="2343150"/>
          </a:xfrm>
        </p:grpSpPr>
        <p:sp>
          <p:nvSpPr>
            <p:cNvPr id="11" name="ZoneTexte 10">
              <a:extLst>
                <a:ext uri="{FF2B5EF4-FFF2-40B4-BE49-F238E27FC236}">
                  <a16:creationId xmlns:a16="http://schemas.microsoft.com/office/drawing/2014/main" id="{55AD8FC8-39B3-4AF8-8A7B-E0F7F8D766F2}"/>
                </a:ext>
              </a:extLst>
            </p:cNvPr>
            <p:cNvSpPr txBox="1"/>
            <p:nvPr/>
          </p:nvSpPr>
          <p:spPr>
            <a:xfrm>
              <a:off x="48312" y="1797250"/>
              <a:ext cx="2532723" cy="646331"/>
            </a:xfrm>
            <a:prstGeom prst="rect">
              <a:avLst/>
            </a:prstGeom>
            <a:noFill/>
          </p:spPr>
          <p:txBody>
            <a:bodyPr wrap="square">
              <a:spAutoFit/>
            </a:bodyPr>
            <a:lstStyle/>
            <a:p>
              <a:pPr algn="ctr"/>
              <a:r>
                <a:rPr lang="fr-FR" dirty="0">
                  <a:latin typeface="Trajan Pro" panose="02020502050506020301" pitchFamily="18" charset="0"/>
                </a:rPr>
                <a:t>Reichsmarschall  Göring</a:t>
              </a:r>
            </a:p>
          </p:txBody>
        </p:sp>
        <p:pic>
          <p:nvPicPr>
            <p:cNvPr id="20490" name="Picture 10" descr="goering, toxicomane">
              <a:extLst>
                <a:ext uri="{FF2B5EF4-FFF2-40B4-BE49-F238E27FC236}">
                  <a16:creationId xmlns:a16="http://schemas.microsoft.com/office/drawing/2014/main" id="{C8A4D803-FF66-489B-9999-755A9E35D9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665" y="100431"/>
              <a:ext cx="1414016" cy="16968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206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25769"/>
            <a:ext cx="9144000" cy="1217524"/>
          </a:xfrm>
        </p:spPr>
        <p:txBody>
          <a:bodyPr>
            <a:normAutofit/>
          </a:bodyPr>
          <a:lstStyle/>
          <a:p>
            <a:pPr algn="ctr"/>
            <a:r>
              <a:rPr lang="fr-FR" sz="5400" dirty="0">
                <a:solidFill>
                  <a:srgbClr val="002060"/>
                </a:solidFill>
                <a:effectLst/>
                <a:latin typeface="Trajan Pro" panose="02020502050506020301" pitchFamily="18" charset="0"/>
                <a:ea typeface="Calibri" panose="020F0502020204030204" pitchFamily="34" charset="0"/>
                <a:cs typeface="Times New Roman" panose="02020603050405020304" pitchFamily="18" charset="0"/>
              </a:rPr>
              <a:t>Leçon inaugurale</a:t>
            </a:r>
            <a:endParaRPr lang="fr-FR"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p:txBody>
          <a:bodyPr>
            <a:normAutofit fontScale="77500" lnSpcReduction="20000"/>
          </a:bodyPr>
          <a:lstStyle/>
          <a:p>
            <a:r>
              <a:rPr lang="sv-SE" dirty="0">
                <a:latin typeface="Baskerville Old Face" panose="02020602080505020303" pitchFamily="18" charset="0"/>
              </a:rPr>
              <a:t>Professeur Ahmed DAMGHI</a:t>
            </a:r>
          </a:p>
          <a:p>
            <a:r>
              <a:rPr lang="sv-SE" dirty="0">
                <a:latin typeface="Baskerville Old Face" panose="02020602080505020303" pitchFamily="18" charset="0"/>
                <a:hlinkClick r:id="rId2"/>
              </a:rPr>
              <a:t>Ahmed.damghi@um6p.ma</a:t>
            </a:r>
            <a:endParaRPr lang="sv-SE" dirty="0">
              <a:latin typeface="Baskerville Old Face" panose="02020602080505020303" pitchFamily="18" charset="0"/>
            </a:endParaRPr>
          </a:p>
          <a:p>
            <a:endParaRPr lang="sv-SE" dirty="0">
              <a:latin typeface="Baskerville Old Face" panose="02020602080505020303" pitchFamily="18" charset="0"/>
            </a:endParaRPr>
          </a:p>
          <a:p>
            <a:pPr algn="r"/>
            <a:r>
              <a:rPr lang="en-US" sz="2600" dirty="0">
                <a:latin typeface="Baskerville Old Face" panose="02020602080505020303" pitchFamily="18" charset="0"/>
              </a:rPr>
              <a:t>Teaching assistant Tarek JANATI</a:t>
            </a:r>
          </a:p>
          <a:p>
            <a:pPr algn="r"/>
            <a:r>
              <a:rPr lang="en-US" sz="2600" dirty="0">
                <a:latin typeface="Baskerville Old Face" panose="02020602080505020303" pitchFamily="18" charset="0"/>
                <a:hlinkClick r:id="rId3"/>
              </a:rPr>
              <a:t>Tarek.JANATI@um6p.ma</a:t>
            </a:r>
            <a:endParaRPr lang="en-US" sz="2600" dirty="0">
              <a:latin typeface="Baskerville Old Face" panose="02020602080505020303" pitchFamily="18" charset="0"/>
            </a:endParaRPr>
          </a:p>
          <a:p>
            <a:pPr algn="r"/>
            <a:endParaRPr lang="sv-SE" sz="2000" dirty="0">
              <a:latin typeface="Baskerville Old Face" panose="02020602080505020303" pitchFamily="18" charset="0"/>
            </a:endParaRPr>
          </a:p>
        </p:txBody>
      </p:sp>
    </p:spTree>
    <p:extLst>
      <p:ext uri="{BB962C8B-B14F-4D97-AF65-F5344CB8AC3E}">
        <p14:creationId xmlns:p14="http://schemas.microsoft.com/office/powerpoint/2010/main" val="421316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e 2">
            <a:extLst>
              <a:ext uri="{FF2B5EF4-FFF2-40B4-BE49-F238E27FC236}">
                <a16:creationId xmlns:a16="http://schemas.microsoft.com/office/drawing/2014/main" id="{DD013A4B-59C8-4050-B291-2BE99D2AC498}"/>
              </a:ext>
            </a:extLst>
          </p:cNvPr>
          <p:cNvSpPr/>
          <p:nvPr/>
        </p:nvSpPr>
        <p:spPr>
          <a:xfrm>
            <a:off x="5034116" y="2591496"/>
            <a:ext cx="2123768" cy="2064774"/>
          </a:xfrm>
          <a:prstGeom prst="pent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81C894B4-2743-4F0A-8BB4-D9F9130C0922}"/>
              </a:ext>
            </a:extLst>
          </p:cNvPr>
          <p:cNvSpPr/>
          <p:nvPr/>
        </p:nvSpPr>
        <p:spPr>
          <a:xfrm>
            <a:off x="243840" y="2092959"/>
            <a:ext cx="4409440" cy="153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Trajan Pro" panose="02020502050506020301" pitchFamily="18" charset="0"/>
              </a:rPr>
              <a:t>Contexte diplomatique intra-allié </a:t>
            </a:r>
          </a:p>
          <a:p>
            <a:pPr algn="ctr"/>
            <a:r>
              <a:rPr lang="fr-FR" sz="1400" b="1" dirty="0">
                <a:solidFill>
                  <a:schemeClr val="tx1"/>
                </a:solidFill>
                <a:latin typeface="Trajan Pro" panose="02020502050506020301" pitchFamily="18" charset="0"/>
              </a:rPr>
              <a:t> </a:t>
            </a: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URSS Vs Pologne</a:t>
            </a: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Empire Britannique</a:t>
            </a: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France et colonies</a:t>
            </a:r>
          </a:p>
          <a:p>
            <a:r>
              <a:rPr lang="fr-FR" sz="1400" dirty="0">
                <a:solidFill>
                  <a:schemeClr val="tx1"/>
                </a:solidFill>
                <a:latin typeface="Trajan Pro" panose="02020502050506020301" pitchFamily="18" charset="0"/>
              </a:rPr>
              <a:t>=&gt; Divergences </a:t>
            </a:r>
          </a:p>
        </p:txBody>
      </p:sp>
      <p:sp>
        <p:nvSpPr>
          <p:cNvPr id="5" name="Rectangle 4">
            <a:extLst>
              <a:ext uri="{FF2B5EF4-FFF2-40B4-BE49-F238E27FC236}">
                <a16:creationId xmlns:a16="http://schemas.microsoft.com/office/drawing/2014/main" id="{EE8B2D8E-B625-4952-8B71-A4BB1C2A5A98}"/>
              </a:ext>
            </a:extLst>
          </p:cNvPr>
          <p:cNvSpPr/>
          <p:nvPr/>
        </p:nvSpPr>
        <p:spPr>
          <a:xfrm>
            <a:off x="4061460" y="0"/>
            <a:ext cx="4069080" cy="153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rajan Pro" panose="02020502050506020301" pitchFamily="18" charset="0"/>
              </a:rPr>
              <a:t>Ego</a:t>
            </a:r>
            <a:endParaRPr lang="fr-FR" sz="1400" b="1" dirty="0">
              <a:solidFill>
                <a:schemeClr val="tx1"/>
              </a:solidFill>
              <a:latin typeface="Trajan Pro" panose="02020502050506020301" pitchFamily="18" charset="0"/>
            </a:endParaRPr>
          </a:p>
          <a:p>
            <a:pPr algn="ctr"/>
            <a:endParaRPr lang="fr-FR" sz="1400" b="1" dirty="0">
              <a:solidFill>
                <a:schemeClr val="tx1"/>
              </a:solidFill>
              <a:latin typeface="Trajan Pro" panose="02020502050506020301" pitchFamily="18" charset="0"/>
            </a:endParaRPr>
          </a:p>
          <a:p>
            <a:pPr algn="ctr"/>
            <a:r>
              <a:rPr lang="fr-FR" sz="1400" dirty="0">
                <a:solidFill>
                  <a:schemeClr val="tx1"/>
                </a:solidFill>
                <a:latin typeface="Trajan Pro" panose="02020502050506020301" pitchFamily="18" charset="0"/>
              </a:rPr>
              <a:t>(Churchill, Staline, De Gaule, Montgomery, Patton, etc.)</a:t>
            </a:r>
          </a:p>
          <a:p>
            <a:pPr algn="ctr"/>
            <a:r>
              <a:rPr lang="fr-FR" sz="1400" dirty="0">
                <a:solidFill>
                  <a:schemeClr val="tx1"/>
                </a:solidFill>
                <a:latin typeface="Trajan Pro" panose="02020502050506020301" pitchFamily="18" charset="0"/>
              </a:rPr>
              <a:t>=&gt; Querelles </a:t>
            </a:r>
          </a:p>
        </p:txBody>
      </p:sp>
      <p:sp>
        <p:nvSpPr>
          <p:cNvPr id="13" name="Rectangle 12">
            <a:extLst>
              <a:ext uri="{FF2B5EF4-FFF2-40B4-BE49-F238E27FC236}">
                <a16:creationId xmlns:a16="http://schemas.microsoft.com/office/drawing/2014/main" id="{DF5F2B7E-8E43-4538-9788-2AD5E77BCDFB}"/>
              </a:ext>
            </a:extLst>
          </p:cNvPr>
          <p:cNvSpPr/>
          <p:nvPr/>
        </p:nvSpPr>
        <p:spPr>
          <a:xfrm>
            <a:off x="243839" y="4738819"/>
            <a:ext cx="4409439" cy="153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Trajan Pro" panose="02020502050506020301" pitchFamily="18" charset="0"/>
              </a:rPr>
              <a:t>Puissance Allemande</a:t>
            </a:r>
          </a:p>
          <a:p>
            <a:pPr algn="ctr"/>
            <a:endParaRPr lang="fr-FR" sz="1400" b="1" dirty="0">
              <a:solidFill>
                <a:schemeClr val="tx1"/>
              </a:solidFill>
              <a:latin typeface="Trajan Pro" panose="02020502050506020301" pitchFamily="18" charset="0"/>
            </a:endParaRPr>
          </a:p>
          <a:p>
            <a:r>
              <a:rPr lang="fr-FR" sz="1400" dirty="0">
                <a:solidFill>
                  <a:schemeClr val="tx1"/>
                </a:solidFill>
                <a:latin typeface="Trajan Pro" panose="02020502050506020301" pitchFamily="18" charset="0"/>
              </a:rPr>
              <a:t>10 M de soldats &gt; ∑ (USA, CA, UK)</a:t>
            </a:r>
          </a:p>
          <a:p>
            <a:endParaRPr lang="fr-FR" sz="1400" dirty="0">
              <a:solidFill>
                <a:schemeClr val="tx1"/>
              </a:solidFill>
              <a:latin typeface="Trajan Pro" panose="02020502050506020301" pitchFamily="18" charset="0"/>
            </a:endParaRPr>
          </a:p>
          <a:p>
            <a:r>
              <a:rPr lang="fr-FR" sz="1400" dirty="0">
                <a:solidFill>
                  <a:schemeClr val="tx1"/>
                </a:solidFill>
                <a:latin typeface="Trajan Pro" panose="02020502050506020301" pitchFamily="18" charset="0"/>
              </a:rPr>
              <a:t>Production : </a:t>
            </a: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Tanks : 10 fois le nombre que 1940</a:t>
            </a: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Avions  3 Fois le nombre que 1940</a:t>
            </a: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Artillerie :  5 fois le nombre de 1940</a:t>
            </a:r>
          </a:p>
        </p:txBody>
      </p:sp>
      <p:sp>
        <p:nvSpPr>
          <p:cNvPr id="15" name="Rectangle 14">
            <a:extLst>
              <a:ext uri="{FF2B5EF4-FFF2-40B4-BE49-F238E27FC236}">
                <a16:creationId xmlns:a16="http://schemas.microsoft.com/office/drawing/2014/main" id="{1A9924EF-E7A7-4CFA-9E24-C1A627E9BE9D}"/>
              </a:ext>
            </a:extLst>
          </p:cNvPr>
          <p:cNvSpPr/>
          <p:nvPr/>
        </p:nvSpPr>
        <p:spPr>
          <a:xfrm>
            <a:off x="7879080" y="2092959"/>
            <a:ext cx="4069080" cy="153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Trajan Pro" panose="02020502050506020301" pitchFamily="18" charset="0"/>
              </a:rPr>
              <a:t>Forces de la nature</a:t>
            </a:r>
          </a:p>
          <a:p>
            <a:pPr algn="ctr"/>
            <a:endParaRPr lang="fr-FR" sz="1400" b="1" dirty="0">
              <a:solidFill>
                <a:schemeClr val="tx1"/>
              </a:solidFill>
              <a:latin typeface="Trajan Pro" panose="02020502050506020301" pitchFamily="18" charset="0"/>
            </a:endParaRP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Météo et tempêtes</a:t>
            </a: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Relief côtier</a:t>
            </a: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éloignement</a:t>
            </a:r>
          </a:p>
          <a:p>
            <a:pPr algn="ctr"/>
            <a:r>
              <a:rPr lang="fr-FR" sz="1400" dirty="0">
                <a:solidFill>
                  <a:schemeClr val="tx1"/>
                </a:solidFill>
                <a:latin typeface="Trajan Pro" panose="02020502050506020301" pitchFamily="18" charset="0"/>
              </a:rPr>
              <a:t>=&gt; Incertitudes </a:t>
            </a:r>
            <a:r>
              <a:rPr lang="fr-FR" sz="1400" b="1" dirty="0">
                <a:solidFill>
                  <a:schemeClr val="tx1"/>
                </a:solidFill>
                <a:latin typeface="Trajan Pro" panose="02020502050506020301" pitchFamily="18" charset="0"/>
              </a:rPr>
              <a:t> </a:t>
            </a:r>
          </a:p>
        </p:txBody>
      </p:sp>
      <p:sp>
        <p:nvSpPr>
          <p:cNvPr id="17" name="Rectangle 16">
            <a:extLst>
              <a:ext uri="{FF2B5EF4-FFF2-40B4-BE49-F238E27FC236}">
                <a16:creationId xmlns:a16="http://schemas.microsoft.com/office/drawing/2014/main" id="{D78B961D-C292-4358-B08A-8161038B544B}"/>
              </a:ext>
            </a:extLst>
          </p:cNvPr>
          <p:cNvSpPr/>
          <p:nvPr/>
        </p:nvSpPr>
        <p:spPr>
          <a:xfrm>
            <a:off x="7931314" y="4716082"/>
            <a:ext cx="4069080" cy="153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Trajan Pro" panose="02020502050506020301" pitchFamily="18" charset="0"/>
              </a:rPr>
              <a:t>La contrainte du temps</a:t>
            </a:r>
          </a:p>
          <a:p>
            <a:pPr marL="285750" indent="-285750">
              <a:buFont typeface="Arial" panose="020B0604020202020204" pitchFamily="34" charset="0"/>
              <a:buChar char="•"/>
            </a:pPr>
            <a:endParaRPr lang="fr-FR" sz="1400" dirty="0">
              <a:solidFill>
                <a:schemeClr val="tx1"/>
              </a:solidFill>
              <a:latin typeface="Trajan Pro" panose="02020502050506020301" pitchFamily="18" charset="0"/>
            </a:endParaRP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Développement de nouvelles armes</a:t>
            </a: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Pression russe</a:t>
            </a:r>
          </a:p>
          <a:p>
            <a:pPr marL="285750" indent="-285750">
              <a:buFont typeface="Arial" panose="020B0604020202020204" pitchFamily="34" charset="0"/>
              <a:buChar char="•"/>
            </a:pPr>
            <a:r>
              <a:rPr lang="fr-FR" sz="1400" dirty="0">
                <a:solidFill>
                  <a:schemeClr val="tx1"/>
                </a:solidFill>
                <a:latin typeface="Trajan Pro" panose="02020502050506020301" pitchFamily="18" charset="0"/>
              </a:rPr>
              <a:t>Saisonnalité</a:t>
            </a:r>
          </a:p>
          <a:p>
            <a:pPr algn="ctr"/>
            <a:endParaRPr lang="fr-FR" sz="1400" b="1" dirty="0">
              <a:solidFill>
                <a:schemeClr val="tx1"/>
              </a:solidFill>
              <a:latin typeface="Trajan Pro" panose="02020502050506020301" pitchFamily="18" charset="0"/>
            </a:endParaRPr>
          </a:p>
        </p:txBody>
      </p:sp>
    </p:spTree>
    <p:extLst>
      <p:ext uri="{BB962C8B-B14F-4D97-AF65-F5344CB8AC3E}">
        <p14:creationId xmlns:p14="http://schemas.microsoft.com/office/powerpoint/2010/main" val="257180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ke Jacket – Pieces of History">
            <a:extLst>
              <a:ext uri="{FF2B5EF4-FFF2-40B4-BE49-F238E27FC236}">
                <a16:creationId xmlns:a16="http://schemas.microsoft.com/office/drawing/2014/main" id="{27E8BDB9-F5CC-49FE-8AAF-6F34251A6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5324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2DA8F11-7839-4907-9474-3C4167190FE2}"/>
              </a:ext>
            </a:extLst>
          </p:cNvPr>
          <p:cNvSpPr/>
          <p:nvPr/>
        </p:nvSpPr>
        <p:spPr>
          <a:xfrm>
            <a:off x="370964" y="5627715"/>
            <a:ext cx="4638502" cy="964277"/>
          </a:xfrm>
          <a:prstGeom prst="rect">
            <a:avLst/>
          </a:prstGeom>
          <a:solidFill>
            <a:srgbClr val="44546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ajan Pro" panose="02020502050506020301" pitchFamily="18" charset="0"/>
              </a:rPr>
              <a:t> commandant suprême des forces alliées en Europe</a:t>
            </a:r>
          </a:p>
        </p:txBody>
      </p:sp>
      <p:pic>
        <p:nvPicPr>
          <p:cNvPr id="19458" name="Picture 2" descr="Erwin Rommel 7 by Julia-Koterias on DeviantArt">
            <a:extLst>
              <a:ext uri="{FF2B5EF4-FFF2-40B4-BE49-F238E27FC236}">
                <a16:creationId xmlns:a16="http://schemas.microsoft.com/office/drawing/2014/main" id="{2EDB8288-A8DE-4A69-BD6E-14A18FA35A2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41" r="16248"/>
          <a:stretch/>
        </p:blipFill>
        <p:spPr bwMode="auto">
          <a:xfrm>
            <a:off x="6659563" y="0"/>
            <a:ext cx="55324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E39022F-EF31-4BF8-A414-979156F8E637}"/>
              </a:ext>
            </a:extLst>
          </p:cNvPr>
          <p:cNvSpPr/>
          <p:nvPr/>
        </p:nvSpPr>
        <p:spPr>
          <a:xfrm>
            <a:off x="7106530" y="5627715"/>
            <a:ext cx="4638502" cy="964277"/>
          </a:xfrm>
          <a:prstGeom prst="rect">
            <a:avLst/>
          </a:prstGeom>
          <a:solidFill>
            <a:srgbClr val="44546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ajan Pro" panose="02020502050506020301" pitchFamily="18" charset="0"/>
              </a:rPr>
              <a:t>Commandant du mur de l’atlantique</a:t>
            </a:r>
          </a:p>
        </p:txBody>
      </p:sp>
    </p:spTree>
    <p:extLst>
      <p:ext uri="{BB962C8B-B14F-4D97-AF65-F5344CB8AC3E}">
        <p14:creationId xmlns:p14="http://schemas.microsoft.com/office/powerpoint/2010/main" val="421587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Atlantic Wall Fortifications and Obstacles - Histomil.com">
            <a:extLst>
              <a:ext uri="{FF2B5EF4-FFF2-40B4-BE49-F238E27FC236}">
                <a16:creationId xmlns:a16="http://schemas.microsoft.com/office/drawing/2014/main" id="{417B9B2B-8A2D-4D62-B84B-83CB0E6468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40" y="247667"/>
            <a:ext cx="3021867" cy="1925774"/>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normandy, gun, war, atlantic wall, wwii, world war ii, beaches of normandy,  weapons, fort | Pikist">
            <a:extLst>
              <a:ext uri="{FF2B5EF4-FFF2-40B4-BE49-F238E27FC236}">
                <a16:creationId xmlns:a16="http://schemas.microsoft.com/office/drawing/2014/main" id="{A41CDE3C-792A-407C-8B50-7EE6B8DD8A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579" y="2490388"/>
            <a:ext cx="2819039" cy="1877224"/>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a:extLst>
              <a:ext uri="{FF2B5EF4-FFF2-40B4-BE49-F238E27FC236}">
                <a16:creationId xmlns:a16="http://schemas.microsoft.com/office/drawing/2014/main" id="{4045895A-1003-4146-B350-81B0D2EEB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87" y="0"/>
            <a:ext cx="52181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descr="Seventy years after the invasion, this shell-marked bunker at La Madeleine still looms menacingly over the sands of Utah Beach, where the U.S. 4th Infantry Division came ashore on D-Day.">
            <a:extLst>
              <a:ext uri="{FF2B5EF4-FFF2-40B4-BE49-F238E27FC236}">
                <a16:creationId xmlns:a16="http://schemas.microsoft.com/office/drawing/2014/main" id="{D7E15032-1249-4F06-9D38-80BF78DE26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17" t="10881" r="24889" b="12772"/>
          <a:stretch/>
        </p:blipFill>
        <p:spPr bwMode="auto">
          <a:xfrm>
            <a:off x="3076279" y="4684559"/>
            <a:ext cx="3270679" cy="187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45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3A0ADA-9500-47E8-984D-E15BA61550DA}"/>
              </a:ext>
            </a:extLst>
          </p:cNvPr>
          <p:cNvSpPr/>
          <p:nvPr/>
        </p:nvSpPr>
        <p:spPr>
          <a:xfrm>
            <a:off x="6262438" y="1898075"/>
            <a:ext cx="5605884" cy="460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chemeClr val="tx1"/>
                </a:solidFill>
                <a:latin typeface="Trajan Pro" panose="02020502050506020301" pitchFamily="18" charset="0"/>
              </a:rPr>
              <a:t>Retour d’expérience</a:t>
            </a:r>
          </a:p>
          <a:p>
            <a:pPr algn="ctr"/>
            <a:r>
              <a:rPr lang="fr-FR" sz="2000" dirty="0">
                <a:solidFill>
                  <a:schemeClr val="tx1"/>
                </a:solidFill>
                <a:latin typeface="Trajan Pro" panose="02020502050506020301" pitchFamily="18" charset="0"/>
              </a:rPr>
              <a:t>(analyse à travers de nombreux rapports)</a:t>
            </a:r>
          </a:p>
          <a:p>
            <a:pPr algn="ctr"/>
            <a:endParaRPr lang="fr-FR" sz="1600" b="1" dirty="0">
              <a:solidFill>
                <a:schemeClr val="tx1"/>
              </a:solidFill>
              <a:latin typeface="Trajan Pro" panose="02020502050506020301" pitchFamily="18" charset="0"/>
            </a:endParaRPr>
          </a:p>
          <a:p>
            <a:pPr algn="ctr"/>
            <a:endParaRPr lang="fr-FR" sz="1600" b="1" dirty="0">
              <a:solidFill>
                <a:schemeClr val="tx1"/>
              </a:solidFill>
              <a:latin typeface="Trajan Pro" panose="02020502050506020301" pitchFamily="18" charset="0"/>
            </a:endParaRPr>
          </a:p>
          <a:p>
            <a:pPr indent="-285750">
              <a:buFont typeface="Arial" panose="020B0604020202020204" pitchFamily="34" charset="0"/>
              <a:buChar char="•"/>
            </a:pPr>
            <a:r>
              <a:rPr lang="fr-FR" sz="1600" dirty="0">
                <a:solidFill>
                  <a:schemeClr val="tx1"/>
                </a:solidFill>
                <a:latin typeface="Trajan Pro" panose="02020502050506020301" pitchFamily="18" charset="0"/>
              </a:rPr>
              <a:t>Le secret de l’embarquement est primordial</a:t>
            </a:r>
          </a:p>
          <a:p>
            <a:pPr indent="-285750">
              <a:buFont typeface="Arial" panose="020B0604020202020204" pitchFamily="34" charset="0"/>
              <a:buChar char="•"/>
            </a:pPr>
            <a:endParaRPr lang="fr-FR" sz="1600" dirty="0">
              <a:solidFill>
                <a:schemeClr val="tx1"/>
              </a:solidFill>
              <a:latin typeface="Trajan Pro" panose="02020502050506020301" pitchFamily="18" charset="0"/>
            </a:endParaRPr>
          </a:p>
          <a:p>
            <a:pPr indent="-285750">
              <a:buFont typeface="Arial" panose="020B0604020202020204" pitchFamily="34" charset="0"/>
              <a:buChar char="•"/>
            </a:pPr>
            <a:r>
              <a:rPr lang="fr-FR" sz="1600" dirty="0">
                <a:solidFill>
                  <a:schemeClr val="tx1"/>
                </a:solidFill>
                <a:latin typeface="Trajan Pro" panose="02020502050506020301" pitchFamily="18" charset="0"/>
              </a:rPr>
              <a:t>Nécessité d’une grande concentration de troupes</a:t>
            </a:r>
          </a:p>
          <a:p>
            <a:pPr indent="-285750">
              <a:buFont typeface="Arial" panose="020B0604020202020204" pitchFamily="34" charset="0"/>
              <a:buChar char="•"/>
            </a:pPr>
            <a:endParaRPr lang="fr-FR" sz="1600" dirty="0">
              <a:solidFill>
                <a:schemeClr val="tx1"/>
              </a:solidFill>
              <a:latin typeface="Trajan Pro" panose="02020502050506020301" pitchFamily="18" charset="0"/>
            </a:endParaRPr>
          </a:p>
          <a:p>
            <a:pPr indent="-285750">
              <a:buFont typeface="Arial" panose="020B0604020202020204" pitchFamily="34" charset="0"/>
              <a:buChar char="•"/>
            </a:pPr>
            <a:r>
              <a:rPr lang="fr-FR" sz="1600" dirty="0">
                <a:solidFill>
                  <a:schemeClr val="tx1"/>
                </a:solidFill>
                <a:latin typeface="Trajan Pro" panose="02020502050506020301" pitchFamily="18" charset="0"/>
              </a:rPr>
              <a:t>Il est nécessaire de ralentir la réaction adverse</a:t>
            </a:r>
          </a:p>
          <a:p>
            <a:pPr indent="-285750">
              <a:buFont typeface="Arial" panose="020B0604020202020204" pitchFamily="34" charset="0"/>
              <a:buChar char="•"/>
            </a:pPr>
            <a:endParaRPr lang="fr-FR" sz="1600" dirty="0">
              <a:solidFill>
                <a:schemeClr val="tx1"/>
              </a:solidFill>
              <a:latin typeface="Trajan Pro" panose="02020502050506020301" pitchFamily="18" charset="0"/>
            </a:endParaRPr>
          </a:p>
          <a:p>
            <a:endParaRPr lang="fr-FR" sz="1600" dirty="0">
              <a:solidFill>
                <a:schemeClr val="tx1"/>
              </a:solidFill>
              <a:latin typeface="Trajan Pro" panose="02020502050506020301" pitchFamily="18" charset="0"/>
            </a:endParaRPr>
          </a:p>
          <a:p>
            <a:r>
              <a:rPr lang="fr-FR" sz="1600" dirty="0">
                <a:solidFill>
                  <a:schemeClr val="tx1"/>
                </a:solidFill>
                <a:latin typeface="Trajan Pro" panose="02020502050506020301" pitchFamily="18" charset="0"/>
              </a:rPr>
              <a:t>=&gt; Comment cacher une grande armée et assurer la surprise ?</a:t>
            </a:r>
          </a:p>
          <a:p>
            <a:pPr indent="-285750">
              <a:buFont typeface="Arial" panose="020B0604020202020204" pitchFamily="34" charset="0"/>
              <a:buChar char="•"/>
            </a:pPr>
            <a:endParaRPr lang="fr-FR" sz="2000" dirty="0">
              <a:solidFill>
                <a:schemeClr val="tx1"/>
              </a:solidFill>
              <a:latin typeface="Trajan Pro" panose="02020502050506020301" pitchFamily="18" charset="0"/>
            </a:endParaRPr>
          </a:p>
          <a:p>
            <a:pPr indent="-285750">
              <a:buFont typeface="Arial" panose="020B0604020202020204" pitchFamily="34" charset="0"/>
              <a:buChar char="•"/>
            </a:pPr>
            <a:endParaRPr lang="fr-FR" sz="2000" dirty="0">
              <a:solidFill>
                <a:schemeClr val="tx1"/>
              </a:solidFill>
              <a:latin typeface="Trajan Pro" panose="02020502050506020301" pitchFamily="18" charset="0"/>
            </a:endParaRPr>
          </a:p>
          <a:p>
            <a:pPr indent="-285750">
              <a:buFont typeface="Arial" panose="020B0604020202020204" pitchFamily="34" charset="0"/>
              <a:buChar char="•"/>
            </a:pPr>
            <a:endParaRPr lang="fr-FR" sz="2000" dirty="0">
              <a:solidFill>
                <a:schemeClr val="tx1"/>
              </a:solidFill>
              <a:latin typeface="Trajan Pro" panose="02020502050506020301" pitchFamily="18" charset="0"/>
            </a:endParaRPr>
          </a:p>
          <a:p>
            <a:pPr marL="285750" indent="-285750">
              <a:buFont typeface="Arial" panose="020B0604020202020204" pitchFamily="34" charset="0"/>
              <a:buChar char="•"/>
            </a:pPr>
            <a:endParaRPr lang="fr-FR" sz="1600" b="1" dirty="0">
              <a:solidFill>
                <a:schemeClr val="tx1"/>
              </a:solidFill>
              <a:latin typeface="Trajan Pro" panose="02020502050506020301" pitchFamily="18" charset="0"/>
            </a:endParaRPr>
          </a:p>
        </p:txBody>
      </p:sp>
      <p:pic>
        <p:nvPicPr>
          <p:cNvPr id="22530" name="Picture 2" descr="Il y a 75 ans, le «désastre» de Dieppe | Le Devoir">
            <a:extLst>
              <a:ext uri="{FF2B5EF4-FFF2-40B4-BE49-F238E27FC236}">
                <a16:creationId xmlns:a16="http://schemas.microsoft.com/office/drawing/2014/main" id="{C2BA2565-7627-4772-9241-45E166E9A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79" y="1653646"/>
            <a:ext cx="2634390" cy="18811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F93FEF9-2728-4B3E-9E08-1302395F010D}"/>
              </a:ext>
            </a:extLst>
          </p:cNvPr>
          <p:cNvSpPr/>
          <p:nvPr/>
        </p:nvSpPr>
        <p:spPr>
          <a:xfrm>
            <a:off x="97275" y="0"/>
            <a:ext cx="5532437" cy="9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3600" dirty="0">
                <a:solidFill>
                  <a:schemeClr val="tx1"/>
                </a:solidFill>
                <a:latin typeface="Trajan Pro" panose="02020502050506020301" pitchFamily="18" charset="0"/>
              </a:rPr>
              <a:t>1942 (2 ans avant)</a:t>
            </a:r>
          </a:p>
          <a:p>
            <a:pPr algn="ctr"/>
            <a:endParaRPr lang="fr-FR" sz="3600" dirty="0">
              <a:solidFill>
                <a:schemeClr val="tx1"/>
              </a:solidFill>
              <a:latin typeface="Trajan Pro" panose="02020502050506020301" pitchFamily="18" charset="0"/>
            </a:endParaRPr>
          </a:p>
          <a:p>
            <a:pPr algn="ctr"/>
            <a:r>
              <a:rPr lang="fr-FR" sz="2000" dirty="0">
                <a:solidFill>
                  <a:schemeClr val="tx1"/>
                </a:solidFill>
                <a:latin typeface="Trajan Pro" panose="02020502050506020301" pitchFamily="18" charset="0"/>
              </a:rPr>
              <a:t>Un premier débarquement raté</a:t>
            </a:r>
          </a:p>
        </p:txBody>
      </p:sp>
      <p:sp>
        <p:nvSpPr>
          <p:cNvPr id="12" name="Triangle isocèle 11">
            <a:extLst>
              <a:ext uri="{FF2B5EF4-FFF2-40B4-BE49-F238E27FC236}">
                <a16:creationId xmlns:a16="http://schemas.microsoft.com/office/drawing/2014/main" id="{7B2FF301-EB34-4FD5-8316-5425A5EE64F8}"/>
              </a:ext>
            </a:extLst>
          </p:cNvPr>
          <p:cNvSpPr/>
          <p:nvPr/>
        </p:nvSpPr>
        <p:spPr>
          <a:xfrm rot="5400000">
            <a:off x="4027636" y="3460983"/>
            <a:ext cx="3604309" cy="46628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32" name="Picture 4" descr="Description de cette image, également commentée ci-après">
            <a:extLst>
              <a:ext uri="{FF2B5EF4-FFF2-40B4-BE49-F238E27FC236}">
                <a16:creationId xmlns:a16="http://schemas.microsoft.com/office/drawing/2014/main" id="{6CCAE25A-213E-4A6A-BF83-5DC72D315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643" y="3534765"/>
            <a:ext cx="24765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Raid de Dieppe - Wikiwand">
            <a:extLst>
              <a:ext uri="{FF2B5EF4-FFF2-40B4-BE49-F238E27FC236}">
                <a16:creationId xmlns:a16="http://schemas.microsoft.com/office/drawing/2014/main" id="{B023BC9F-CF50-45DF-BF01-3D00987198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753" y="5144490"/>
            <a:ext cx="2541671"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8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e brouillard - des petits bouts de fil">
            <a:extLst>
              <a:ext uri="{FF2B5EF4-FFF2-40B4-BE49-F238E27FC236}">
                <a16:creationId xmlns:a16="http://schemas.microsoft.com/office/drawing/2014/main" id="{130FCBAA-92C2-400E-BC66-E6E649EA0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 r="425" b="10910"/>
          <a:stretch/>
        </p:blipFill>
        <p:spPr bwMode="auto">
          <a:xfrm>
            <a:off x="281598" y="1934485"/>
            <a:ext cx="5243714" cy="353377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8751745D-7B87-44FF-9F92-4BE8E5F19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34485"/>
            <a:ext cx="5895975" cy="3533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7B5C788-F895-433F-87AC-230FFBABDBE3}"/>
              </a:ext>
            </a:extLst>
          </p:cNvPr>
          <p:cNvSpPr/>
          <p:nvPr/>
        </p:nvSpPr>
        <p:spPr>
          <a:xfrm>
            <a:off x="137235" y="5543345"/>
            <a:ext cx="5532437" cy="9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400" b="1" dirty="0">
                <a:solidFill>
                  <a:schemeClr val="tx1"/>
                </a:solidFill>
                <a:latin typeface="Trajan Pro" panose="02020502050506020301" pitchFamily="18" charset="0"/>
              </a:rPr>
              <a:t>Créer de l’ambiguïté</a:t>
            </a:r>
          </a:p>
          <a:p>
            <a:pPr algn="ctr"/>
            <a:r>
              <a:rPr lang="fr-FR" dirty="0">
                <a:solidFill>
                  <a:schemeClr val="tx1"/>
                </a:solidFill>
                <a:latin typeface="Trajan Pro" panose="02020502050506020301" pitchFamily="18" charset="0"/>
              </a:rPr>
              <a:t>brouillard de fausses nouvelles visant à multiplier les choix qu’il peut faire =&gt; inaction due a l’incertitude</a:t>
            </a:r>
          </a:p>
        </p:txBody>
      </p:sp>
      <p:sp>
        <p:nvSpPr>
          <p:cNvPr id="8" name="Rectangle 7">
            <a:extLst>
              <a:ext uri="{FF2B5EF4-FFF2-40B4-BE49-F238E27FC236}">
                <a16:creationId xmlns:a16="http://schemas.microsoft.com/office/drawing/2014/main" id="{AD8F1160-A419-49DD-B5BE-2ECD8455E496}"/>
              </a:ext>
            </a:extLst>
          </p:cNvPr>
          <p:cNvSpPr/>
          <p:nvPr/>
        </p:nvSpPr>
        <p:spPr>
          <a:xfrm>
            <a:off x="137236" y="1133966"/>
            <a:ext cx="5532437" cy="9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rajan Pro" panose="02020502050506020301" pitchFamily="18" charset="0"/>
              </a:rPr>
              <a:t>Etape 1</a:t>
            </a:r>
          </a:p>
        </p:txBody>
      </p:sp>
      <p:sp>
        <p:nvSpPr>
          <p:cNvPr id="9" name="Rectangle 8">
            <a:extLst>
              <a:ext uri="{FF2B5EF4-FFF2-40B4-BE49-F238E27FC236}">
                <a16:creationId xmlns:a16="http://schemas.microsoft.com/office/drawing/2014/main" id="{FC2D31B0-7F53-4588-9B0F-AC047F229569}"/>
              </a:ext>
            </a:extLst>
          </p:cNvPr>
          <p:cNvSpPr/>
          <p:nvPr/>
        </p:nvSpPr>
        <p:spPr>
          <a:xfrm>
            <a:off x="6377965" y="1133965"/>
            <a:ext cx="5532437" cy="9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rajan Pro" panose="02020502050506020301" pitchFamily="18" charset="0"/>
              </a:rPr>
              <a:t>Etape 2</a:t>
            </a:r>
          </a:p>
        </p:txBody>
      </p:sp>
      <p:sp>
        <p:nvSpPr>
          <p:cNvPr id="21" name="Titre 1">
            <a:extLst>
              <a:ext uri="{FF2B5EF4-FFF2-40B4-BE49-F238E27FC236}">
                <a16:creationId xmlns:a16="http://schemas.microsoft.com/office/drawing/2014/main" id="{A5B787BC-8EF3-4903-857D-DF7A01FA9858}"/>
              </a:ext>
            </a:extLst>
          </p:cNvPr>
          <p:cNvSpPr txBox="1">
            <a:spLocks/>
          </p:cNvSpPr>
          <p:nvPr/>
        </p:nvSpPr>
        <p:spPr>
          <a:xfrm>
            <a:off x="838200" y="350378"/>
            <a:ext cx="10515600" cy="8884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Trajan Pro" panose="02020502050506020301" pitchFamily="18" charset="0"/>
                <a:ea typeface="+mj-ea"/>
                <a:cs typeface="+mj-cs"/>
              </a:defRPr>
            </a:lvl1pPr>
          </a:lstStyle>
          <a:p>
            <a:pPr algn="ctr"/>
            <a:r>
              <a:rPr lang="fr-FR" dirty="0"/>
              <a:t>La tromperie fortitude</a:t>
            </a:r>
          </a:p>
        </p:txBody>
      </p:sp>
      <p:sp>
        <p:nvSpPr>
          <p:cNvPr id="11" name="Rectangle 10">
            <a:extLst>
              <a:ext uri="{FF2B5EF4-FFF2-40B4-BE49-F238E27FC236}">
                <a16:creationId xmlns:a16="http://schemas.microsoft.com/office/drawing/2014/main" id="{84957055-E30C-4CA2-8FA0-F562B73142FA}"/>
              </a:ext>
            </a:extLst>
          </p:cNvPr>
          <p:cNvSpPr/>
          <p:nvPr/>
        </p:nvSpPr>
        <p:spPr>
          <a:xfrm>
            <a:off x="6277768" y="5543344"/>
            <a:ext cx="5532437" cy="9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400" b="1" dirty="0">
                <a:solidFill>
                  <a:schemeClr val="tx1"/>
                </a:solidFill>
                <a:latin typeface="Trajan Pro" panose="02020502050506020301" pitchFamily="18" charset="0"/>
              </a:rPr>
              <a:t>Tendre la main</a:t>
            </a:r>
          </a:p>
          <a:p>
            <a:pPr algn="ctr"/>
            <a:r>
              <a:rPr lang="fr-FR" dirty="0">
                <a:solidFill>
                  <a:schemeClr val="tx1"/>
                </a:solidFill>
                <a:latin typeface="Trajan Pro" panose="02020502050506020301" pitchFamily="18" charset="0"/>
              </a:rPr>
              <a:t>Conduire a prendre une décision, lui montrer une voie de sortie vers l’action</a:t>
            </a:r>
          </a:p>
        </p:txBody>
      </p:sp>
    </p:spTree>
    <p:extLst>
      <p:ext uri="{BB962C8B-B14F-4D97-AF65-F5344CB8AC3E}">
        <p14:creationId xmlns:p14="http://schemas.microsoft.com/office/powerpoint/2010/main" val="350367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descr="Europe">
            <a:extLst>
              <a:ext uri="{FF2B5EF4-FFF2-40B4-BE49-F238E27FC236}">
                <a16:creationId xmlns:a16="http://schemas.microsoft.com/office/drawing/2014/main" id="{3E22D58C-DFCF-43E0-B263-29928F4E2DA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113" t="51457" r="66592" b="27636"/>
          <a:stretch/>
        </p:blipFill>
        <p:spPr>
          <a:xfrm>
            <a:off x="4870315" y="-1459149"/>
            <a:ext cx="7328170" cy="9402812"/>
          </a:xfrm>
          <a:prstGeom prst="rect">
            <a:avLst/>
          </a:prstGeom>
        </p:spPr>
      </p:pic>
      <p:pic>
        <p:nvPicPr>
          <p:cNvPr id="7" name="Picture 4">
            <a:extLst>
              <a:ext uri="{FF2B5EF4-FFF2-40B4-BE49-F238E27FC236}">
                <a16:creationId xmlns:a16="http://schemas.microsoft.com/office/drawing/2014/main" id="{29AB3227-FF22-433F-BD14-7EDDBC2319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9259" y="5622940"/>
            <a:ext cx="1233055" cy="7398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2015] Dave Hickey: World War II: allies, axis, Én, én, en, hitler, ìi, iì,  ii, invasion | Glogster EDU - Interactive multimedia posters">
            <a:extLst>
              <a:ext uri="{FF2B5EF4-FFF2-40B4-BE49-F238E27FC236}">
                <a16:creationId xmlns:a16="http://schemas.microsoft.com/office/drawing/2014/main" id="{623C76B9-A8D7-4F5E-AD81-840EB43EF10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491" b="8619"/>
          <a:stretch/>
        </p:blipFill>
        <p:spPr bwMode="auto">
          <a:xfrm>
            <a:off x="8043556" y="2743494"/>
            <a:ext cx="981688" cy="498763"/>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Tank Icon 1038400">
            <a:extLst>
              <a:ext uri="{FF2B5EF4-FFF2-40B4-BE49-F238E27FC236}">
                <a16:creationId xmlns:a16="http://schemas.microsoft.com/office/drawing/2014/main" id="{61B9469C-BE23-400D-8F5D-CBA02DADEAD1}"/>
              </a:ext>
            </a:extLst>
          </p:cNvPr>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6986" y="4533900"/>
            <a:ext cx="898800" cy="898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483EBB3-DB69-496F-B29A-613ECFB5440E}"/>
              </a:ext>
            </a:extLst>
          </p:cNvPr>
          <p:cNvSpPr/>
          <p:nvPr/>
        </p:nvSpPr>
        <p:spPr>
          <a:xfrm>
            <a:off x="323850" y="950368"/>
            <a:ext cx="4546465" cy="96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rajan Pro" panose="02020502050506020301" pitchFamily="18" charset="0"/>
              </a:rPr>
              <a:t>Mensonge principal </a:t>
            </a:r>
          </a:p>
          <a:p>
            <a:pPr algn="ctr"/>
            <a:r>
              <a:rPr lang="fr-FR" sz="2800" dirty="0">
                <a:solidFill>
                  <a:schemeClr val="tx1"/>
                </a:solidFill>
                <a:latin typeface="Trajan Pro" panose="02020502050506020301" pitchFamily="18" charset="0"/>
              </a:rPr>
              <a:t>2 débarquements et non 1 seul</a:t>
            </a:r>
          </a:p>
        </p:txBody>
      </p:sp>
    </p:spTree>
    <p:extLst>
      <p:ext uri="{BB962C8B-B14F-4D97-AF65-F5344CB8AC3E}">
        <p14:creationId xmlns:p14="http://schemas.microsoft.com/office/powerpoint/2010/main" val="2957284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12688</TotalTime>
  <Words>3701</Words>
  <Application>Microsoft Office PowerPoint</Application>
  <PresentationFormat>Grand écran</PresentationFormat>
  <Paragraphs>457</Paragraphs>
  <Slides>30</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Arial</vt:lpstr>
      <vt:lpstr>Baskerville Old Face</vt:lpstr>
      <vt:lpstr>Calibri</vt:lpstr>
      <vt:lpstr>Garamond</vt:lpstr>
      <vt:lpstr>Gill Sans MT</vt:lpstr>
      <vt:lpstr>Symbol</vt:lpstr>
      <vt:lpstr>Trajan Pro</vt:lpstr>
      <vt:lpstr>Office Theme</vt:lpstr>
      <vt:lpstr>Leçon inaugurale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Quels enseignements ?</vt:lpstr>
      <vt:lpstr>Présentation PowerPoint</vt:lpstr>
      <vt:lpstr>Plan de la séance</vt:lpstr>
      <vt:lpstr>Principaux Objectifs pédagogiques</vt:lpstr>
      <vt:lpstr>Etudes de cas (1/4)</vt:lpstr>
      <vt:lpstr>Cas étudiés (2/4)</vt:lpstr>
      <vt:lpstr>Cas étudiés (3/4)</vt:lpstr>
      <vt:lpstr>Cas étudiés (4/4)</vt:lpstr>
      <vt:lpstr>Structure du module (1/4)</vt:lpstr>
      <vt:lpstr>Structure du module (2/4)</vt:lpstr>
      <vt:lpstr>Structure du module (3/4)</vt:lpstr>
      <vt:lpstr>Structure du module (4/4)</vt:lpstr>
      <vt:lpstr>Excel Basics for Data Analysis by IBM</vt:lpstr>
      <vt:lpstr>Evaluation</vt:lpstr>
      <vt:lpstr>A vos questions</vt:lpstr>
      <vt:lpstr>Pour la prochaine séance</vt:lpstr>
      <vt:lpstr>Leçon inaugurale</vt:lpstr>
    </vt:vector>
  </TitlesOfParts>
  <Company>AUDENCIA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Value Drivers</dc:title>
  <dc:creator>BLOMKVIST Magnus</dc:creator>
  <cp:lastModifiedBy>Ahmed</cp:lastModifiedBy>
  <cp:revision>94</cp:revision>
  <dcterms:created xsi:type="dcterms:W3CDTF">2016-01-07T10:44:24Z</dcterms:created>
  <dcterms:modified xsi:type="dcterms:W3CDTF">2020-10-21T10:53:53Z</dcterms:modified>
</cp:coreProperties>
</file>